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88163" cy="10020300"/>
  <p:embeddedFontLst>
    <p:embeddedFont>
      <p:font typeface="Play"/>
      <p:regular r:id="rId20"/>
      <p:bold r:id="rId21"/>
    </p:embeddedFont>
    <p:embeddedFont>
      <p:font typeface="メイリオ" panose="020B0604030504040204" pitchFamily="50" charset="-128"/>
      <p:regular r:id="rId22"/>
      <p:bold r:id="rId23"/>
      <p:italic r:id="rId24"/>
      <p:boldItalic r:id="rId25"/>
    </p:embeddedFont>
    <p:embeddedFont>
      <p:font typeface="メイリオ" panose="020B0604030504040204" pitchFamily="50" charset="-128"/>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RB/TYoegBqtfjFFcFEXM/jFfT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E52C3-8860-4D88-BE78-5C49756FFF99}" v="10" dt="2024-10-11T09:13:25.480"/>
  </p1510:revLst>
</p1510:revInfo>
</file>

<file path=ppt/tableStyles.xml><?xml version="1.0" encoding="utf-8"?>
<a:tblStyleLst xmlns:a="http://schemas.openxmlformats.org/drawingml/2006/main" def="{17D88525-D77F-41B0-A233-32B4BB9B4274}">
  <a:tblStyle styleId="{17D88525-D77F-41B0-A233-32B4BB9B4274}" styleName="Table_0">
    <a:wholeTbl>
      <a:tcTxStyle b="off" i="off">
        <a:font>
          <a:latin typeface="Aptos"/>
          <a:ea typeface="Aptos"/>
          <a:cs typeface="Apto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42C0DAD-0E4E-47DD-A849-18D2E003BD62}" styleName="Table_1">
    <a:wholeTbl>
      <a:tcTxStyle b="off" i="off">
        <a:font>
          <a:latin typeface="Aptos"/>
          <a:ea typeface="Aptos"/>
          <a:cs typeface="Apto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CF38E6C-2402-4F7D-8A8C-1869723CE792}" styleName="Table_2">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6887601-D3ED-4791-A67C-49C61BB8DC9F}" styleName="Table_3">
    <a:wholeTbl>
      <a:tcTxStyle b="off" i="off">
        <a:font>
          <a:latin typeface="Aptos"/>
          <a:ea typeface="Aptos"/>
          <a:cs typeface="Apto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7EAE7"/>
          </a:solidFill>
        </a:fill>
      </a:tcStyle>
    </a:wholeTbl>
    <a:band1H>
      <a:tcTxStyle/>
      <a:tcStyle>
        <a:tcBdr/>
        <a:fill>
          <a:solidFill>
            <a:srgbClr val="CBD3CB"/>
          </a:solidFill>
        </a:fill>
      </a:tcStyle>
    </a:band1H>
    <a:band2H>
      <a:tcTxStyle/>
      <a:tcStyle>
        <a:tcBdr/>
      </a:tcStyle>
    </a:band2H>
    <a:band1V>
      <a:tcTxStyle/>
      <a:tcStyle>
        <a:tcBdr/>
        <a:fill>
          <a:solidFill>
            <a:srgbClr val="CBD3CB"/>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7EAE7"/>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fill>
          <a:solidFill>
            <a:schemeClr val="accent4"/>
          </a:solidFill>
        </a:fill>
      </a:tcStyle>
    </a:firstRow>
    <a:neCell>
      <a:tcTxStyle/>
      <a:tcStyle>
        <a:tcBdr/>
      </a:tcStyle>
    </a:neCell>
    <a:nwCell>
      <a:tcTxStyle/>
      <a:tcStyle>
        <a:tcBdr/>
      </a:tcStyle>
    </a:nwCell>
  </a:tblStyle>
  <a:tblStyle styleId="{5391DB23-9ABB-41DB-A927-22D16A63C8FF}" styleName="Table_4">
    <a:wholeTbl>
      <a:tcTxStyle b="off" i="off">
        <a:font>
          <a:latin typeface="Aptos"/>
          <a:ea typeface="Aptos"/>
          <a:cs typeface="Apto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204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500" cy="5016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2075" y="0"/>
            <a:ext cx="2984500" cy="5016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5" y="4822825"/>
            <a:ext cx="5510213" cy="39449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18650"/>
            <a:ext cx="2984500" cy="5016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2075" y="9518650"/>
            <a:ext cx="2984500" cy="5016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6: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7: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4: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8975" y="4822825"/>
            <a:ext cx="5510213" cy="39449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txBox="1">
            <a:spLocks noGrp="1"/>
          </p:cNvSpPr>
          <p:nvPr>
            <p:ph type="sldNum" idx="12"/>
          </p:nvPr>
        </p:nvSpPr>
        <p:spPr>
          <a:xfrm>
            <a:off x="3902075" y="9518650"/>
            <a:ext cx="2984500" cy="5016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2176463" y="1252538"/>
            <a:ext cx="253523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9"/>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 name="Google Shape;16;p19"/>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rot="5400000">
            <a:off x="1772577" y="3622015"/>
            <a:ext cx="774911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9"/>
          <p:cNvSpPr txBox="1">
            <a:spLocks noGrp="1"/>
          </p:cNvSpPr>
          <p:nvPr>
            <p:ph type="body" idx="1"/>
          </p:nvPr>
        </p:nvSpPr>
        <p:spPr>
          <a:xfrm rot="5400000">
            <a:off x="-1227798" y="2186121"/>
            <a:ext cx="774911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29"/>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514350" y="1496484"/>
            <a:ext cx="5829300"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857250" y="4802717"/>
            <a:ext cx="5143500"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0" name="Google Shape;20;p20"/>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p:nvPr/>
        </p:nvSpPr>
        <p:spPr>
          <a:xfrm>
            <a:off x="2690813" y="8657164"/>
            <a:ext cx="1543050" cy="4868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ja-JP" sz="1400" b="1">
                <a:solidFill>
                  <a:srgbClr val="757575"/>
                </a:solidFill>
                <a:latin typeface="Meiryo"/>
                <a:ea typeface="Meiryo"/>
                <a:cs typeface="Meiryo"/>
                <a:sym typeface="Meiryo"/>
              </a:rPr>
              <a:t>‹#›</a:t>
            </a:fld>
            <a:endParaRPr sz="1400" b="1">
              <a:solidFill>
                <a:srgbClr val="757575"/>
              </a:solidFill>
              <a:latin typeface="Meiryo"/>
              <a:ea typeface="Meiryo"/>
              <a:cs typeface="Meiryo"/>
              <a:sym typeface="Meiry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467916" y="2279653"/>
            <a:ext cx="5915025" cy="38036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1"/>
          <p:cNvSpPr txBox="1">
            <a:spLocks noGrp="1"/>
          </p:cNvSpPr>
          <p:nvPr>
            <p:ph type="body" idx="1"/>
          </p:nvPr>
        </p:nvSpPr>
        <p:spPr>
          <a:xfrm>
            <a:off x="467916" y="6119286"/>
            <a:ext cx="5915025" cy="20002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57575"/>
              </a:buClr>
              <a:buSzPts val="1800"/>
              <a:buNone/>
              <a:defRPr sz="1800">
                <a:solidFill>
                  <a:srgbClr val="757575"/>
                </a:solidFill>
              </a:defRPr>
            </a:lvl1pPr>
            <a:lvl2pPr marL="914400" lvl="1" indent="-228600" algn="l">
              <a:lnSpc>
                <a:spcPct val="90000"/>
              </a:lnSpc>
              <a:spcBef>
                <a:spcPts val="375"/>
              </a:spcBef>
              <a:spcAft>
                <a:spcPts val="0"/>
              </a:spcAft>
              <a:buClr>
                <a:srgbClr val="757575"/>
              </a:buClr>
              <a:buSzPts val="1500"/>
              <a:buNone/>
              <a:defRPr sz="1500">
                <a:solidFill>
                  <a:srgbClr val="757575"/>
                </a:solidFill>
              </a:defRPr>
            </a:lvl2pPr>
            <a:lvl3pPr marL="1371600" lvl="2" indent="-228600" algn="l">
              <a:lnSpc>
                <a:spcPct val="90000"/>
              </a:lnSpc>
              <a:spcBef>
                <a:spcPts val="375"/>
              </a:spcBef>
              <a:spcAft>
                <a:spcPts val="0"/>
              </a:spcAft>
              <a:buClr>
                <a:srgbClr val="757575"/>
              </a:buClr>
              <a:buSzPts val="1350"/>
              <a:buNone/>
              <a:defRPr sz="1350">
                <a:solidFill>
                  <a:srgbClr val="757575"/>
                </a:solidFill>
              </a:defRPr>
            </a:lvl3pPr>
            <a:lvl4pPr marL="1828800" lvl="3" indent="-228600" algn="l">
              <a:lnSpc>
                <a:spcPct val="90000"/>
              </a:lnSpc>
              <a:spcBef>
                <a:spcPts val="375"/>
              </a:spcBef>
              <a:spcAft>
                <a:spcPts val="0"/>
              </a:spcAft>
              <a:buClr>
                <a:srgbClr val="757575"/>
              </a:buClr>
              <a:buSzPts val="1200"/>
              <a:buNone/>
              <a:defRPr sz="1200">
                <a:solidFill>
                  <a:srgbClr val="757575"/>
                </a:solidFill>
              </a:defRPr>
            </a:lvl4pPr>
            <a:lvl5pPr marL="2286000" lvl="4" indent="-228600" algn="l">
              <a:lnSpc>
                <a:spcPct val="90000"/>
              </a:lnSpc>
              <a:spcBef>
                <a:spcPts val="375"/>
              </a:spcBef>
              <a:spcAft>
                <a:spcPts val="0"/>
              </a:spcAft>
              <a:buClr>
                <a:srgbClr val="757575"/>
              </a:buClr>
              <a:buSzPts val="1200"/>
              <a:buNone/>
              <a:defRPr sz="1200">
                <a:solidFill>
                  <a:srgbClr val="757575"/>
                </a:solidFill>
              </a:defRPr>
            </a:lvl5pPr>
            <a:lvl6pPr marL="2743200" lvl="5" indent="-228600" algn="l">
              <a:lnSpc>
                <a:spcPct val="90000"/>
              </a:lnSpc>
              <a:spcBef>
                <a:spcPts val="375"/>
              </a:spcBef>
              <a:spcAft>
                <a:spcPts val="0"/>
              </a:spcAft>
              <a:buClr>
                <a:srgbClr val="757575"/>
              </a:buClr>
              <a:buSzPts val="1200"/>
              <a:buNone/>
              <a:defRPr sz="1200">
                <a:solidFill>
                  <a:srgbClr val="757575"/>
                </a:solidFill>
              </a:defRPr>
            </a:lvl6pPr>
            <a:lvl7pPr marL="3200400" lvl="6" indent="-228600" algn="l">
              <a:lnSpc>
                <a:spcPct val="90000"/>
              </a:lnSpc>
              <a:spcBef>
                <a:spcPts val="375"/>
              </a:spcBef>
              <a:spcAft>
                <a:spcPts val="0"/>
              </a:spcAft>
              <a:buClr>
                <a:srgbClr val="757575"/>
              </a:buClr>
              <a:buSzPts val="1200"/>
              <a:buNone/>
              <a:defRPr sz="1200">
                <a:solidFill>
                  <a:srgbClr val="757575"/>
                </a:solidFill>
              </a:defRPr>
            </a:lvl7pPr>
            <a:lvl8pPr marL="3657600" lvl="7" indent="-228600" algn="l">
              <a:lnSpc>
                <a:spcPct val="90000"/>
              </a:lnSpc>
              <a:spcBef>
                <a:spcPts val="375"/>
              </a:spcBef>
              <a:spcAft>
                <a:spcPts val="0"/>
              </a:spcAft>
              <a:buClr>
                <a:srgbClr val="757575"/>
              </a:buClr>
              <a:buSzPts val="1200"/>
              <a:buNone/>
              <a:defRPr sz="1200">
                <a:solidFill>
                  <a:srgbClr val="757575"/>
                </a:solidFill>
              </a:defRPr>
            </a:lvl8pPr>
            <a:lvl9pPr marL="4114800" lvl="8" indent="-228600" algn="l">
              <a:lnSpc>
                <a:spcPct val="90000"/>
              </a:lnSpc>
              <a:spcBef>
                <a:spcPts val="375"/>
              </a:spcBef>
              <a:spcAft>
                <a:spcPts val="0"/>
              </a:spcAft>
              <a:buClr>
                <a:srgbClr val="757575"/>
              </a:buClr>
              <a:buSzPts val="1200"/>
              <a:buNone/>
              <a:defRPr sz="1200">
                <a:solidFill>
                  <a:srgbClr val="757575"/>
                </a:solidFill>
              </a:defRPr>
            </a:lvl9pPr>
          </a:lstStyle>
          <a:p>
            <a:endParaRPr/>
          </a:p>
        </p:txBody>
      </p:sp>
      <p:sp>
        <p:nvSpPr>
          <p:cNvPr id="25" name="Google Shape;25;p21"/>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471488"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22"/>
          <p:cNvSpPr txBox="1">
            <a:spLocks noGrp="1"/>
          </p:cNvSpPr>
          <p:nvPr>
            <p:ph type="body" idx="2"/>
          </p:nvPr>
        </p:nvSpPr>
        <p:spPr>
          <a:xfrm>
            <a:off x="3471863"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72381"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72381" y="2241551"/>
            <a:ext cx="2901255"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4" name="Google Shape;34;p23"/>
          <p:cNvSpPr txBox="1">
            <a:spLocks noGrp="1"/>
          </p:cNvSpPr>
          <p:nvPr>
            <p:ph type="body" idx="2"/>
          </p:nvPr>
        </p:nvSpPr>
        <p:spPr>
          <a:xfrm>
            <a:off x="472381" y="3340100"/>
            <a:ext cx="2901255"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3471863" y="2241551"/>
            <a:ext cx="2915543"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6" name="Google Shape;36;p23"/>
          <p:cNvSpPr txBox="1">
            <a:spLocks noGrp="1"/>
          </p:cNvSpPr>
          <p:nvPr>
            <p:ph type="body" idx="4"/>
          </p:nvPr>
        </p:nvSpPr>
        <p:spPr>
          <a:xfrm>
            <a:off x="3471863" y="3340100"/>
            <a:ext cx="2915543"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2915543" y="1316569"/>
            <a:ext cx="3471863" cy="649816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46" name="Google Shape;46;p26"/>
          <p:cNvSpPr txBox="1">
            <a:spLocks noGrp="1"/>
          </p:cNvSpPr>
          <p:nvPr>
            <p:ph type="body" idx="2"/>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 name="Google Shape;47;p26"/>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48"/>
        <p:cNvGrpSpPr/>
        <p:nvPr/>
      </p:nvGrpSpPr>
      <p:grpSpPr>
        <a:xfrm>
          <a:off x="0" y="0"/>
          <a:ext cx="0" cy="0"/>
          <a:chOff x="0" y="0"/>
          <a:chExt cx="0" cy="0"/>
        </a:xfrm>
      </p:grpSpPr>
      <p:sp>
        <p:nvSpPr>
          <p:cNvPr id="49" name="Google Shape;49;p27"/>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7"/>
          <p:cNvSpPr>
            <a:spLocks noGrp="1"/>
          </p:cNvSpPr>
          <p:nvPr>
            <p:ph type="pic" idx="2"/>
          </p:nvPr>
        </p:nvSpPr>
        <p:spPr>
          <a:xfrm>
            <a:off x="2915543" y="1316569"/>
            <a:ext cx="3471863" cy="6498167"/>
          </a:xfrm>
          <a:prstGeom prst="rect">
            <a:avLst/>
          </a:prstGeom>
          <a:noFill/>
          <a:ln>
            <a:noFill/>
          </a:ln>
        </p:spPr>
      </p:sp>
      <p:sp>
        <p:nvSpPr>
          <p:cNvPr id="51" name="Google Shape;51;p27"/>
          <p:cNvSpPr txBox="1">
            <a:spLocks noGrp="1"/>
          </p:cNvSpPr>
          <p:nvPr>
            <p:ph type="body" idx="1"/>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2" name="Google Shape;52;p27"/>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8"/>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joycle.jp/about-us/#:~:text=%E7%A7%81%E3%81%9F%E3%81%A1%E3%81%AF%E3%80%81%E6%9C%80%E5%85%88%E7%AB%AF%E3%81%AE%E7%A0%9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4"/>
        <p:cNvGrpSpPr/>
        <p:nvPr/>
      </p:nvGrpSpPr>
      <p:grpSpPr>
        <a:xfrm>
          <a:off x="0" y="0"/>
          <a:ext cx="0" cy="0"/>
          <a:chOff x="0" y="0"/>
          <a:chExt cx="0" cy="0"/>
        </a:xfrm>
      </p:grpSpPr>
      <p:sp>
        <p:nvSpPr>
          <p:cNvPr id="66" name="Google Shape;66;p1"/>
          <p:cNvSpPr txBox="1"/>
          <p:nvPr/>
        </p:nvSpPr>
        <p:spPr>
          <a:xfrm>
            <a:off x="2706624" y="3693193"/>
            <a:ext cx="3968496"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600" b="1" i="0" u="none" strike="noStrike" cap="none">
                <a:solidFill>
                  <a:schemeClr val="dk2"/>
                </a:solidFill>
                <a:latin typeface="Meiryo"/>
                <a:ea typeface="Meiryo"/>
                <a:cs typeface="Meiryo"/>
                <a:sym typeface="Meiryo"/>
              </a:rPr>
              <a:t>大学の研究室から生まれた</a:t>
            </a:r>
            <a:endParaRPr sz="1600" b="1" i="0" u="none" strike="noStrike" cap="none">
              <a:solidFill>
                <a:schemeClr val="dk2"/>
              </a:solidFill>
              <a:latin typeface="Meiryo"/>
              <a:ea typeface="Meiryo"/>
              <a:cs typeface="Meiryo"/>
              <a:sym typeface="Meiryo"/>
            </a:endParaRPr>
          </a:p>
          <a:p>
            <a:pPr marL="0" marR="0" lvl="0" indent="0" algn="r" rtl="0">
              <a:spcBef>
                <a:spcPts val="0"/>
              </a:spcBef>
              <a:spcAft>
                <a:spcPts val="0"/>
              </a:spcAft>
              <a:buNone/>
            </a:pPr>
            <a:r>
              <a:rPr lang="ja-JP" sz="2400" b="1" i="0" u="none" strike="noStrike" cap="none">
                <a:solidFill>
                  <a:schemeClr val="dk2"/>
                </a:solidFill>
                <a:latin typeface="Meiryo"/>
                <a:ea typeface="Meiryo"/>
                <a:cs typeface="Meiryo"/>
                <a:sym typeface="Meiryo"/>
              </a:rPr>
              <a:t>肌トラブル緩和の新技術</a:t>
            </a:r>
            <a:endParaRPr sz="2400" b="1" i="0" u="none" strike="noStrike" cap="none">
              <a:solidFill>
                <a:schemeClr val="dk2"/>
              </a:solidFill>
              <a:latin typeface="Meiryo"/>
              <a:ea typeface="Meiryo"/>
              <a:cs typeface="Meiryo"/>
              <a:sym typeface="Meiryo"/>
            </a:endParaRPr>
          </a:p>
        </p:txBody>
      </p:sp>
      <p:sp>
        <p:nvSpPr>
          <p:cNvPr id="67" name="Google Shape;67;p1"/>
          <p:cNvSpPr/>
          <p:nvPr/>
        </p:nvSpPr>
        <p:spPr>
          <a:xfrm>
            <a:off x="472016" y="375739"/>
            <a:ext cx="1959062" cy="36933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ja-JP" sz="1800" b="1" i="0" u="none" strike="noStrike" cap="none">
                <a:solidFill>
                  <a:srgbClr val="000000"/>
                </a:solidFill>
                <a:latin typeface="Arial"/>
                <a:ea typeface="Arial"/>
                <a:cs typeface="Arial"/>
                <a:sym typeface="Arial"/>
              </a:rPr>
              <a:t>FACT BOOK</a:t>
            </a:r>
            <a:endParaRPr sz="1800" b="1" i="0" u="none" strike="noStrike" cap="none">
              <a:solidFill>
                <a:srgbClr val="000000"/>
              </a:solidFill>
              <a:latin typeface="Arial"/>
              <a:ea typeface="Arial"/>
              <a:cs typeface="Arial"/>
              <a:sym typeface="Arial"/>
            </a:endParaRPr>
          </a:p>
        </p:txBody>
      </p:sp>
      <p:sp>
        <p:nvSpPr>
          <p:cNvPr id="68" name="Google Shape;68;p1"/>
          <p:cNvSpPr txBox="1"/>
          <p:nvPr/>
        </p:nvSpPr>
        <p:spPr>
          <a:xfrm>
            <a:off x="2431079" y="405322"/>
            <a:ext cx="21442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0" i="0" u="none" strike="noStrike" cap="none">
                <a:solidFill>
                  <a:schemeClr val="dk1"/>
                </a:solidFill>
                <a:latin typeface="Meiryo"/>
                <a:ea typeface="Meiryo"/>
                <a:cs typeface="Meiryo"/>
                <a:sym typeface="Meiryo"/>
              </a:rPr>
              <a:t>肌トラブルに悩まない</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喜びに満ちた社会の実現へ</a:t>
            </a:r>
            <a:endParaRPr/>
          </a:p>
        </p:txBody>
      </p:sp>
      <p:sp>
        <p:nvSpPr>
          <p:cNvPr id="69" name="Google Shape;69;p1"/>
          <p:cNvSpPr/>
          <p:nvPr/>
        </p:nvSpPr>
        <p:spPr>
          <a:xfrm rot="10800000">
            <a:off x="5290900" y="375739"/>
            <a:ext cx="1143002" cy="1388406"/>
          </a:xfrm>
          <a:prstGeom prst="rtTriangle">
            <a:avLst/>
          </a:prstGeom>
          <a:noFill/>
          <a:ln w="19050" cap="flat" cmpd="sng">
            <a:solidFill>
              <a:srgbClr val="A3C5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1"/>
          <p:cNvSpPr/>
          <p:nvPr/>
        </p:nvSpPr>
        <p:spPr>
          <a:xfrm>
            <a:off x="2139464" y="8767951"/>
            <a:ext cx="2579072" cy="2011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a:solidFill>
                  <a:schemeClr val="dk1"/>
                </a:solidFill>
                <a:latin typeface="Meiryo"/>
                <a:ea typeface="Meiryo"/>
                <a:cs typeface="Meiryo"/>
                <a:sym typeface="Meiryo"/>
              </a:rPr>
              <a:t>2024年10月</a:t>
            </a:r>
            <a:endParaRPr/>
          </a:p>
        </p:txBody>
      </p:sp>
      <p:sp>
        <p:nvSpPr>
          <p:cNvPr id="71" name="Google Shape;71;p1"/>
          <p:cNvSpPr txBox="1"/>
          <p:nvPr/>
        </p:nvSpPr>
        <p:spPr>
          <a:xfrm>
            <a:off x="3315855" y="4498896"/>
            <a:ext cx="3611714"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a:solidFill>
                  <a:schemeClr val="dk1"/>
                </a:solidFill>
                <a:latin typeface="Meiryo"/>
                <a:ea typeface="Meiryo"/>
                <a:cs typeface="Meiryo"/>
                <a:sym typeface="Meiryo"/>
              </a:rPr>
              <a:t>大学発ベンチャー　京都府立大学認定スタートアップ</a:t>
            </a:r>
            <a:endParaRPr/>
          </a:p>
        </p:txBody>
      </p:sp>
      <p:pic>
        <p:nvPicPr>
          <p:cNvPr id="2" name="図 1">
            <a:extLst>
              <a:ext uri="{FF2B5EF4-FFF2-40B4-BE49-F238E27FC236}">
                <a16:creationId xmlns:a16="http://schemas.microsoft.com/office/drawing/2014/main" id="{984DE133-8090-87FB-AB17-591143D35739}"/>
              </a:ext>
            </a:extLst>
          </p:cNvPr>
          <p:cNvPicPr>
            <a:picLocks noChangeAspect="1"/>
          </p:cNvPicPr>
          <p:nvPr/>
        </p:nvPicPr>
        <p:blipFill>
          <a:blip r:embed="rId3"/>
          <a:srcRect l="39236" t="41208" r="33333" b="42002"/>
          <a:stretch/>
        </p:blipFill>
        <p:spPr>
          <a:xfrm>
            <a:off x="2369802" y="8011769"/>
            <a:ext cx="2118396" cy="7078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新技術のご紹介</a:t>
            </a:r>
            <a:endParaRPr/>
          </a:p>
        </p:txBody>
      </p:sp>
      <p:sp>
        <p:nvSpPr>
          <p:cNvPr id="195" name="Google Shape;195;p10"/>
          <p:cNvSpPr txBox="1"/>
          <p:nvPr/>
        </p:nvSpPr>
        <p:spPr>
          <a:xfrm>
            <a:off x="480059" y="699016"/>
            <a:ext cx="5988473" cy="82176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ジョイ・クルが持つ2つの新技術『防腐剤無添加技術』と『病原菌無毒化技術』は、大学の研究室で生まれた新しい発想に基づく革新的な技術で、いずれも</a:t>
            </a:r>
            <a:r>
              <a:rPr lang="ja-JP" sz="1100" b="1" u="sng">
                <a:solidFill>
                  <a:schemeClr val="dk1"/>
                </a:solidFill>
                <a:latin typeface="Meiryo"/>
                <a:ea typeface="Meiryo"/>
                <a:cs typeface="Meiryo"/>
                <a:sym typeface="Meiryo"/>
              </a:rPr>
              <a:t>世界初の技術</a:t>
            </a:r>
            <a:r>
              <a:rPr lang="ja-JP" sz="1100">
                <a:solidFill>
                  <a:schemeClr val="dk1"/>
                </a:solidFill>
                <a:latin typeface="Meiryo"/>
                <a:ea typeface="Meiryo"/>
                <a:cs typeface="Meiryo"/>
                <a:sym typeface="Meiryo"/>
              </a:rPr>
              <a:t>です。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現行のスキンケア製品は、品質低下（腐敗）や細菌や病原菌の繁殖を防ぐために防腐剤や殺菌物質が添加されていますが、これらは皮膚を健康に保つための皮膚常在菌も殺してしまうという問題があります。残念ながら、今市場にあふれている防腐剤無添加をうたう製品は、この問題を解決できるものではありません。</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ジョイ・クルの代表であり、京都府立大学大学院農学研究科の准教授である宮崎は、防腐剤を使用しない方法として、スキンケア製品の内容物ではなく「容器」に注目。従来の抗菌プラスチックには使われていなかった防腐効果のある物質を製品容器に配合することで、防腐剤を使わなくても製品が腐敗しない</a:t>
            </a:r>
            <a:r>
              <a:rPr lang="ja-JP" sz="1100" b="1">
                <a:solidFill>
                  <a:schemeClr val="dk1"/>
                </a:solidFill>
                <a:latin typeface="Meiryo"/>
                <a:ea typeface="Meiryo"/>
                <a:cs typeface="Meiryo"/>
                <a:sym typeface="Meiryo"/>
              </a:rPr>
              <a:t>『防腐剤無添加技術』</a:t>
            </a:r>
            <a:r>
              <a:rPr lang="ja-JP" sz="1100">
                <a:solidFill>
                  <a:schemeClr val="dk1"/>
                </a:solidFill>
                <a:latin typeface="Meiryo"/>
                <a:ea typeface="Meiryo"/>
                <a:cs typeface="Meiryo"/>
                <a:sym typeface="Meiryo"/>
              </a:rPr>
              <a:t>を確立しました。</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また、宮崎は細菌や病原菌が毒素を産生する仕組みに注目し、有害な菌を「殺す」のではなく、毒素を出す前に「無毒化」するアプローチを採用しました。国内外でも、毒素産生を抑制し病原菌を無毒化する研究は進んでいますが、従来の技術は毒素を作る最終段階に働きかけるものであり、特定の細菌や病原菌にしか作用しないため、完全な無毒化技術は実現していませんでした。</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宮崎は、従来の技術でも使用されている、毒素産生を抑制する作用のある、ある安全で安定した物質に着目して研究を重ねた結果、すべての細菌や病原菌を無毒化する最適なポイントと濃度を発見しました。このノウハウを基に、殺菌せずに感染（毒素生産）を抑える『</a:t>
            </a:r>
            <a:r>
              <a:rPr lang="ja-JP" sz="1100" b="1">
                <a:solidFill>
                  <a:schemeClr val="dk1"/>
                </a:solidFill>
                <a:latin typeface="Meiryo"/>
                <a:ea typeface="Meiryo"/>
                <a:cs typeface="Meiryo"/>
                <a:sym typeface="Meiryo"/>
              </a:rPr>
              <a:t>病原菌無毒化技術</a:t>
            </a:r>
            <a:r>
              <a:rPr lang="ja-JP" sz="1100">
                <a:solidFill>
                  <a:schemeClr val="dk1"/>
                </a:solidFill>
                <a:latin typeface="Meiryo"/>
                <a:ea typeface="Meiryo"/>
                <a:cs typeface="Meiryo"/>
                <a:sym typeface="Meiryo"/>
              </a:rPr>
              <a:t>』で特許を取得しています。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この2つの技術を併用することで、皮膚の健康状態を向上させ、肌トラブルの悪化や</a:t>
            </a:r>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あらゆる痒み（虫刺されを含む）を鎮静化する最も高い効果が得られます。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ジョイ・クルは、</a:t>
            </a:r>
            <a:r>
              <a:rPr lang="ja-JP" sz="1100" b="1">
                <a:solidFill>
                  <a:schemeClr val="dk1"/>
                </a:solidFill>
                <a:latin typeface="Meiryo"/>
                <a:ea typeface="Meiryo"/>
                <a:cs typeface="Meiryo"/>
                <a:sym typeface="Meiryo"/>
              </a:rPr>
              <a:t>“</a:t>
            </a:r>
            <a:r>
              <a:rPr lang="ja-JP" sz="1100" b="1" u="sng">
                <a:solidFill>
                  <a:schemeClr val="dk1"/>
                </a:solidFill>
                <a:latin typeface="Meiryo"/>
                <a:ea typeface="Meiryo"/>
                <a:cs typeface="Meiryo"/>
                <a:sym typeface="Meiryo"/>
              </a:rPr>
              <a:t>防腐剤無添加でも腐敗しない</a:t>
            </a:r>
            <a:r>
              <a:rPr lang="ja-JP" sz="1100" b="1">
                <a:solidFill>
                  <a:schemeClr val="dk1"/>
                </a:solidFill>
                <a:latin typeface="Meiryo"/>
                <a:ea typeface="Meiryo"/>
                <a:cs typeface="Meiryo"/>
                <a:sym typeface="Meiryo"/>
              </a:rPr>
              <a:t>”“</a:t>
            </a:r>
            <a:r>
              <a:rPr lang="ja-JP" sz="1100" b="1" u="sng">
                <a:solidFill>
                  <a:schemeClr val="dk1"/>
                </a:solidFill>
                <a:latin typeface="Meiryo"/>
                <a:ea typeface="Meiryo"/>
                <a:cs typeface="Meiryo"/>
                <a:sym typeface="Meiryo"/>
              </a:rPr>
              <a:t>殺菌せずに感染を抑え痒みも取り去る</a:t>
            </a:r>
            <a:r>
              <a:rPr lang="ja-JP" sz="1100" b="1">
                <a:solidFill>
                  <a:schemeClr val="dk1"/>
                </a:solidFill>
                <a:latin typeface="Meiryo"/>
                <a:ea typeface="Meiryo"/>
                <a:cs typeface="Meiryo"/>
                <a:sym typeface="Meiryo"/>
              </a:rPr>
              <a:t>“</a:t>
            </a:r>
            <a:r>
              <a:rPr lang="ja-JP" sz="1100">
                <a:solidFill>
                  <a:schemeClr val="dk1"/>
                </a:solidFill>
                <a:latin typeface="Meiryo"/>
                <a:ea typeface="Meiryo"/>
                <a:cs typeface="Meiryo"/>
                <a:sym typeface="Meiryo"/>
              </a:rPr>
              <a:t>これらの技術を社会に広く還元するため、自社で製品を製造するのではなく、スキンケア製品や点眼薬を製造するメーカーに対して、</a:t>
            </a:r>
            <a:r>
              <a:rPr lang="ja-JP" sz="1100" b="1" u="sng">
                <a:solidFill>
                  <a:schemeClr val="dk1"/>
                </a:solidFill>
                <a:latin typeface="Meiryo"/>
                <a:ea typeface="Meiryo"/>
                <a:cs typeface="Meiryo"/>
                <a:sym typeface="Meiryo"/>
              </a:rPr>
              <a:t>本技術を提供</a:t>
            </a:r>
            <a:r>
              <a:rPr lang="ja-JP" sz="1100">
                <a:solidFill>
                  <a:schemeClr val="dk1"/>
                </a:solidFill>
                <a:latin typeface="Meiryo"/>
                <a:ea typeface="Meiryo"/>
                <a:cs typeface="Meiryo"/>
                <a:sym typeface="Meiryo"/>
              </a:rPr>
              <a:t>していく方針です。</a:t>
            </a:r>
            <a:endParaRPr sz="1100">
              <a:solidFill>
                <a:schemeClr val="dk1"/>
              </a:solidFill>
              <a:latin typeface="Meiryo"/>
              <a:ea typeface="Meiryo"/>
              <a:cs typeface="Meiryo"/>
              <a:sym typeface="Meiryo"/>
            </a:endParaRPr>
          </a:p>
        </p:txBody>
      </p:sp>
      <p:graphicFrame>
        <p:nvGraphicFramePr>
          <p:cNvPr id="196" name="Google Shape;196;p10"/>
          <p:cNvGraphicFramePr/>
          <p:nvPr/>
        </p:nvGraphicFramePr>
        <p:xfrm>
          <a:off x="548851" y="5098783"/>
          <a:ext cx="5741875" cy="993550"/>
        </p:xfrm>
        <a:graphic>
          <a:graphicData uri="http://schemas.openxmlformats.org/drawingml/2006/table">
            <a:tbl>
              <a:tblPr firstRow="1" bandRow="1">
                <a:noFill/>
                <a:tableStyleId>{9CF38E6C-2402-4F7D-8A8C-1869723CE792}</a:tableStyleId>
              </a:tblPr>
              <a:tblGrid>
                <a:gridCol w="5741875">
                  <a:extLst>
                    <a:ext uri="{9D8B030D-6E8A-4147-A177-3AD203B41FA5}">
                      <a16:colId xmlns:a16="http://schemas.microsoft.com/office/drawing/2014/main" val="20000"/>
                    </a:ext>
                  </a:extLst>
                </a:gridCol>
              </a:tblGrid>
              <a:tr h="368175">
                <a:tc>
                  <a:txBody>
                    <a:bodyPr/>
                    <a:lstStyle/>
                    <a:p>
                      <a:pPr marL="0" marR="0" lvl="0" indent="0" algn="l" rtl="0">
                        <a:lnSpc>
                          <a:spcPct val="100000"/>
                        </a:lnSpc>
                        <a:spcBef>
                          <a:spcPts val="0"/>
                        </a:spcBef>
                        <a:spcAft>
                          <a:spcPts val="0"/>
                        </a:spcAft>
                        <a:buClr>
                          <a:schemeClr val="dk1"/>
                        </a:buClr>
                        <a:buSzPts val="2000"/>
                        <a:buFont typeface="Meiryo"/>
                        <a:buNone/>
                      </a:pPr>
                      <a:r>
                        <a:rPr lang="ja-JP" sz="2000">
                          <a:solidFill>
                            <a:schemeClr val="dk1"/>
                          </a:solidFill>
                          <a:latin typeface="Meiryo"/>
                          <a:ea typeface="Meiryo"/>
                          <a:cs typeface="Meiryo"/>
                          <a:sym typeface="Meiryo"/>
                        </a:rPr>
                        <a:t>新技術①　防腐剤無添加技術　　　　　</a:t>
                      </a:r>
                      <a:r>
                        <a:rPr lang="ja-JP" sz="1200">
                          <a:solidFill>
                            <a:schemeClr val="dk1"/>
                          </a:solidFill>
                          <a:latin typeface="Meiryo"/>
                          <a:ea typeface="Meiryo"/>
                          <a:cs typeface="Meiryo"/>
                          <a:sym typeface="Meiryo"/>
                        </a:rPr>
                        <a:t>特許出願中</a:t>
                      </a:r>
                      <a:endParaRPr sz="2000">
                        <a:solidFill>
                          <a:schemeClr val="dk1"/>
                        </a:solidFill>
                        <a:latin typeface="Meiryo"/>
                        <a:ea typeface="Meiryo"/>
                        <a:cs typeface="Meiryo"/>
                        <a:sym typeface="Meiryo"/>
                      </a:endParaRPr>
                    </a:p>
                  </a:txBody>
                  <a:tcPr marL="91450" marR="91450" marT="45725" marB="45725" anchor="ctr">
                    <a:solidFill>
                      <a:srgbClr val="FFC000"/>
                    </a:solidFill>
                  </a:tcPr>
                </a:tc>
                <a:extLst>
                  <a:ext uri="{0D108BD9-81ED-4DB2-BD59-A6C34878D82A}">
                    <a16:rowId xmlns:a16="http://schemas.microsoft.com/office/drawing/2014/main" val="10000"/>
                  </a:ext>
                </a:extLst>
              </a:tr>
              <a:tr h="298650">
                <a:tc>
                  <a:txBody>
                    <a:bodyPr/>
                    <a:lstStyle/>
                    <a:p>
                      <a:pPr marL="0" marR="0" lvl="0" indent="0" algn="l" rtl="0">
                        <a:spcBef>
                          <a:spcPts val="0"/>
                        </a:spcBef>
                        <a:spcAft>
                          <a:spcPts val="0"/>
                        </a:spcAft>
                        <a:buNone/>
                      </a:pPr>
                      <a:r>
                        <a:rPr lang="ja-JP" sz="1300">
                          <a:latin typeface="Meiryo"/>
                          <a:ea typeface="Meiryo"/>
                          <a:cs typeface="Meiryo"/>
                          <a:sym typeface="Meiryo"/>
                        </a:rPr>
                        <a:t>期待される効果：肌トラブル発症予防</a:t>
                      </a:r>
                      <a:endParaRPr/>
                    </a:p>
                  </a:txBody>
                  <a:tcPr marL="91450" marR="91450" marT="45725" marB="45725" anchor="ctr">
                    <a:solidFill>
                      <a:srgbClr val="D8D8D8"/>
                    </a:solidFill>
                  </a:tcPr>
                </a:tc>
                <a:extLst>
                  <a:ext uri="{0D108BD9-81ED-4DB2-BD59-A6C34878D82A}">
                    <a16:rowId xmlns:a16="http://schemas.microsoft.com/office/drawing/2014/main" val="10001"/>
                  </a:ext>
                </a:extLst>
              </a:tr>
              <a:tr h="298650">
                <a:tc>
                  <a:txBody>
                    <a:bodyPr/>
                    <a:lstStyle/>
                    <a:p>
                      <a:pPr marL="0" marR="0" lvl="0" indent="0" algn="l" rtl="0">
                        <a:spcBef>
                          <a:spcPts val="0"/>
                        </a:spcBef>
                        <a:spcAft>
                          <a:spcPts val="0"/>
                        </a:spcAft>
                        <a:buNone/>
                      </a:pPr>
                      <a:r>
                        <a:rPr lang="ja-JP" sz="1300">
                          <a:latin typeface="Meiryo"/>
                          <a:ea typeface="Meiryo"/>
                          <a:cs typeface="Meiryo"/>
                          <a:sym typeface="Meiryo"/>
                        </a:rPr>
                        <a:t>技術ポイント　：肌に塗布する製品の容器に防腐効果のある物質を使用</a:t>
                      </a:r>
                      <a:endParaRPr/>
                    </a:p>
                  </a:txBody>
                  <a:tcPr marL="91450" marR="91450" marT="45725" marB="45725" anchor="ctr">
                    <a:solidFill>
                      <a:srgbClr val="D8D8D8"/>
                    </a:solidFill>
                  </a:tcPr>
                </a:tc>
                <a:extLst>
                  <a:ext uri="{0D108BD9-81ED-4DB2-BD59-A6C34878D82A}">
                    <a16:rowId xmlns:a16="http://schemas.microsoft.com/office/drawing/2014/main" val="10002"/>
                  </a:ext>
                </a:extLst>
              </a:tr>
            </a:tbl>
          </a:graphicData>
        </a:graphic>
      </p:graphicFrame>
      <p:graphicFrame>
        <p:nvGraphicFramePr>
          <p:cNvPr id="197" name="Google Shape;197;p10"/>
          <p:cNvGraphicFramePr/>
          <p:nvPr/>
        </p:nvGraphicFramePr>
        <p:xfrm>
          <a:off x="548851" y="6195683"/>
          <a:ext cx="5741875" cy="1182590"/>
        </p:xfrm>
        <a:graphic>
          <a:graphicData uri="http://schemas.openxmlformats.org/drawingml/2006/table">
            <a:tbl>
              <a:tblPr firstRow="1" bandRow="1">
                <a:noFill/>
                <a:tableStyleId>{9CF38E6C-2402-4F7D-8A8C-1869723CE792}</a:tableStyleId>
              </a:tblPr>
              <a:tblGrid>
                <a:gridCol w="5741875">
                  <a:extLst>
                    <a:ext uri="{9D8B030D-6E8A-4147-A177-3AD203B41FA5}">
                      <a16:colId xmlns:a16="http://schemas.microsoft.com/office/drawing/2014/main" val="20000"/>
                    </a:ext>
                  </a:extLst>
                </a:gridCol>
              </a:tblGrid>
              <a:tr h="368175">
                <a:tc>
                  <a:txBody>
                    <a:bodyPr/>
                    <a:lstStyle/>
                    <a:p>
                      <a:pPr marL="0" marR="0" lvl="0" indent="0" algn="l" rtl="0">
                        <a:lnSpc>
                          <a:spcPct val="100000"/>
                        </a:lnSpc>
                        <a:spcBef>
                          <a:spcPts val="0"/>
                        </a:spcBef>
                        <a:spcAft>
                          <a:spcPts val="0"/>
                        </a:spcAft>
                        <a:buClr>
                          <a:schemeClr val="dk1"/>
                        </a:buClr>
                        <a:buSzPts val="2000"/>
                        <a:buFont typeface="Meiryo"/>
                        <a:buNone/>
                      </a:pPr>
                      <a:r>
                        <a:rPr lang="ja-JP" sz="2000">
                          <a:solidFill>
                            <a:schemeClr val="dk1"/>
                          </a:solidFill>
                          <a:latin typeface="Meiryo"/>
                          <a:ea typeface="Meiryo"/>
                          <a:cs typeface="Meiryo"/>
                          <a:sym typeface="Meiryo"/>
                        </a:rPr>
                        <a:t>新技術②　病原菌無毒化技術　　　　　　</a:t>
                      </a:r>
                      <a:r>
                        <a:rPr lang="ja-JP" sz="1200">
                          <a:solidFill>
                            <a:schemeClr val="dk1"/>
                          </a:solidFill>
                          <a:latin typeface="Meiryo"/>
                          <a:ea typeface="Meiryo"/>
                          <a:cs typeface="Meiryo"/>
                          <a:sym typeface="Meiryo"/>
                        </a:rPr>
                        <a:t>特許取得</a:t>
                      </a:r>
                      <a:endParaRPr sz="2000">
                        <a:solidFill>
                          <a:schemeClr val="dk1"/>
                        </a:solidFill>
                        <a:latin typeface="Meiryo"/>
                        <a:ea typeface="Meiryo"/>
                        <a:cs typeface="Meiryo"/>
                        <a:sym typeface="Meiryo"/>
                      </a:endParaRPr>
                    </a:p>
                  </a:txBody>
                  <a:tcPr marL="91450" marR="91450" marT="45725" marB="45725" anchor="ctr">
                    <a:solidFill>
                      <a:srgbClr val="FFC000"/>
                    </a:solidFill>
                  </a:tcPr>
                </a:tc>
                <a:extLst>
                  <a:ext uri="{0D108BD9-81ED-4DB2-BD59-A6C34878D82A}">
                    <a16:rowId xmlns:a16="http://schemas.microsoft.com/office/drawing/2014/main" val="10000"/>
                  </a:ext>
                </a:extLst>
              </a:tr>
              <a:tr h="298650">
                <a:tc>
                  <a:txBody>
                    <a:bodyPr/>
                    <a:lstStyle/>
                    <a:p>
                      <a:pPr marL="0" marR="0" lvl="0" indent="0" algn="l" rtl="0">
                        <a:spcBef>
                          <a:spcPts val="0"/>
                        </a:spcBef>
                        <a:spcAft>
                          <a:spcPts val="0"/>
                        </a:spcAft>
                        <a:buNone/>
                      </a:pPr>
                      <a:r>
                        <a:rPr lang="ja-JP" sz="1300">
                          <a:latin typeface="Meiryo"/>
                          <a:ea typeface="Meiryo"/>
                          <a:cs typeface="Meiryo"/>
                          <a:sym typeface="Meiryo"/>
                        </a:rPr>
                        <a:t>期待される効果：肌トラブル解消・発症予防</a:t>
                      </a:r>
                      <a:endParaRPr/>
                    </a:p>
                  </a:txBody>
                  <a:tcPr marL="91450" marR="91450" marT="45725" marB="45725" anchor="ctr">
                    <a:solidFill>
                      <a:srgbClr val="D8D8D8"/>
                    </a:solidFill>
                  </a:tcPr>
                </a:tc>
                <a:extLst>
                  <a:ext uri="{0D108BD9-81ED-4DB2-BD59-A6C34878D82A}">
                    <a16:rowId xmlns:a16="http://schemas.microsoft.com/office/drawing/2014/main" val="10001"/>
                  </a:ext>
                </a:extLst>
              </a:tr>
              <a:tr h="445850">
                <a:tc>
                  <a:txBody>
                    <a:bodyPr/>
                    <a:lstStyle/>
                    <a:p>
                      <a:pPr marL="0" marR="0" lvl="0" indent="0" algn="l" rtl="0">
                        <a:spcBef>
                          <a:spcPts val="0"/>
                        </a:spcBef>
                        <a:spcAft>
                          <a:spcPts val="0"/>
                        </a:spcAft>
                        <a:buNone/>
                      </a:pPr>
                      <a:r>
                        <a:rPr lang="ja-JP" sz="1300">
                          <a:latin typeface="Meiryo"/>
                          <a:ea typeface="Meiryo"/>
                          <a:cs typeface="Meiryo"/>
                          <a:sym typeface="Meiryo"/>
                        </a:rPr>
                        <a:t>技術ポイント　：（細菌・病原菌が繁殖時に産生する毒素を抑制する）</a:t>
                      </a:r>
                      <a:endParaRPr sz="1300">
                        <a:latin typeface="Meiryo"/>
                        <a:ea typeface="Meiryo"/>
                        <a:cs typeface="Meiryo"/>
                        <a:sym typeface="Meiryo"/>
                      </a:endParaRPr>
                    </a:p>
                    <a:p>
                      <a:pPr marL="0" marR="0" lvl="0" indent="0" algn="l" rtl="0">
                        <a:spcBef>
                          <a:spcPts val="0"/>
                        </a:spcBef>
                        <a:spcAft>
                          <a:spcPts val="0"/>
                        </a:spcAft>
                        <a:buNone/>
                      </a:pPr>
                      <a:r>
                        <a:rPr lang="ja-JP" sz="1300">
                          <a:latin typeface="Meiryo"/>
                          <a:ea typeface="Meiryo"/>
                          <a:cs typeface="Meiryo"/>
                          <a:sym typeface="Meiryo"/>
                        </a:rPr>
                        <a:t>　　　　　　　　安定した物質の作用ポイントと濃度にノウハウがある</a:t>
                      </a:r>
                      <a:endParaRPr/>
                    </a:p>
                  </a:txBody>
                  <a:tcPr marL="91450" marR="91450" marT="45725" marB="45725" anchor="ctr">
                    <a:solidFill>
                      <a:srgbClr val="D8D8D8"/>
                    </a:solidFill>
                  </a:tcPr>
                </a:tc>
                <a:extLst>
                  <a:ext uri="{0D108BD9-81ED-4DB2-BD59-A6C34878D82A}">
                    <a16:rowId xmlns:a16="http://schemas.microsoft.com/office/drawing/2014/main" val="10002"/>
                  </a:ext>
                </a:extLst>
              </a:tr>
            </a:tbl>
          </a:graphicData>
        </a:graphic>
      </p:graphicFrame>
      <p:pic>
        <p:nvPicPr>
          <p:cNvPr id="198" name="Google Shape;198;p10"/>
          <p:cNvPicPr preferRelativeResize="0"/>
          <p:nvPr/>
        </p:nvPicPr>
        <p:blipFill rotWithShape="1">
          <a:blip r:embed="rId3">
            <a:alphaModFix/>
          </a:blip>
          <a:srcRect/>
          <a:stretch/>
        </p:blipFill>
        <p:spPr>
          <a:xfrm>
            <a:off x="8679285" y="4871436"/>
            <a:ext cx="2047875" cy="501076"/>
          </a:xfrm>
          <a:prstGeom prst="rect">
            <a:avLst/>
          </a:prstGeom>
          <a:noFill/>
          <a:ln>
            <a:noFill/>
          </a:ln>
        </p:spPr>
      </p:pic>
      <p:sp>
        <p:nvSpPr>
          <p:cNvPr id="199" name="Google Shape;199;p10"/>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-9-</a:t>
            </a:r>
            <a:endParaRPr sz="1400" b="1">
              <a:solidFill>
                <a:srgbClr val="757575"/>
              </a:solidFill>
              <a:latin typeface="Meiryo"/>
              <a:ea typeface="Meiryo"/>
              <a:cs typeface="Meiryo"/>
              <a:sym typeface="Meiryo"/>
            </a:endParaRPr>
          </a:p>
        </p:txBody>
      </p:sp>
      <p:pic>
        <p:nvPicPr>
          <p:cNvPr id="2" name="図 1">
            <a:extLst>
              <a:ext uri="{FF2B5EF4-FFF2-40B4-BE49-F238E27FC236}">
                <a16:creationId xmlns:a16="http://schemas.microsoft.com/office/drawing/2014/main" id="{0A784108-C497-EB00-8751-64C37E35A4F5}"/>
              </a:ext>
            </a:extLst>
          </p:cNvPr>
          <p:cNvPicPr>
            <a:picLocks noChangeAspect="1"/>
          </p:cNvPicPr>
          <p:nvPr/>
        </p:nvPicPr>
        <p:blipFill>
          <a:blip r:embed="rId4"/>
          <a:stretch>
            <a:fillRect/>
          </a:stretch>
        </p:blipFill>
        <p:spPr>
          <a:xfrm>
            <a:off x="7237094" y="4029541"/>
            <a:ext cx="558582" cy="532428"/>
          </a:xfrm>
          <a:prstGeom prst="rect">
            <a:avLst/>
          </a:prstGeom>
        </p:spPr>
      </p:pic>
      <p:pic>
        <p:nvPicPr>
          <p:cNvPr id="3" name="図 2">
            <a:extLst>
              <a:ext uri="{FF2B5EF4-FFF2-40B4-BE49-F238E27FC236}">
                <a16:creationId xmlns:a16="http://schemas.microsoft.com/office/drawing/2014/main" id="{BDCFC552-4BCE-A441-D272-C8F798FDDCA9}"/>
              </a:ext>
            </a:extLst>
          </p:cNvPr>
          <p:cNvPicPr>
            <a:picLocks noChangeAspect="1"/>
          </p:cNvPicPr>
          <p:nvPr/>
        </p:nvPicPr>
        <p:blipFill>
          <a:blip r:embed="rId5"/>
          <a:srcRect l="39236" t="41208" r="33333" b="42002"/>
          <a:stretch/>
        </p:blipFill>
        <p:spPr>
          <a:xfrm>
            <a:off x="4617720" y="4539729"/>
            <a:ext cx="1673006" cy="5590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11"/>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新技術のご紹介</a:t>
            </a:r>
            <a:endParaRPr/>
          </a:p>
        </p:txBody>
      </p:sp>
      <p:graphicFrame>
        <p:nvGraphicFramePr>
          <p:cNvPr id="209" name="Google Shape;209;p11"/>
          <p:cNvGraphicFramePr/>
          <p:nvPr/>
        </p:nvGraphicFramePr>
        <p:xfrm>
          <a:off x="558059" y="787895"/>
          <a:ext cx="5741875" cy="416325"/>
        </p:xfrm>
        <a:graphic>
          <a:graphicData uri="http://schemas.openxmlformats.org/drawingml/2006/table">
            <a:tbl>
              <a:tblPr firstRow="1" bandRow="1">
                <a:noFill/>
                <a:tableStyleId>{9CF38E6C-2402-4F7D-8A8C-1869723CE792}</a:tableStyleId>
              </a:tblPr>
              <a:tblGrid>
                <a:gridCol w="5741875">
                  <a:extLst>
                    <a:ext uri="{9D8B030D-6E8A-4147-A177-3AD203B41FA5}">
                      <a16:colId xmlns:a16="http://schemas.microsoft.com/office/drawing/2014/main" val="20000"/>
                    </a:ext>
                  </a:extLst>
                </a:gridCol>
              </a:tblGrid>
              <a:tr h="416325">
                <a:tc>
                  <a:txBody>
                    <a:bodyPr/>
                    <a:lstStyle/>
                    <a:p>
                      <a:pPr marL="0" marR="0" lvl="0" indent="0" algn="l" rtl="0">
                        <a:lnSpc>
                          <a:spcPct val="100000"/>
                        </a:lnSpc>
                        <a:spcBef>
                          <a:spcPts val="0"/>
                        </a:spcBef>
                        <a:spcAft>
                          <a:spcPts val="0"/>
                        </a:spcAft>
                        <a:buClr>
                          <a:schemeClr val="dk1"/>
                        </a:buClr>
                        <a:buSzPts val="2000"/>
                        <a:buFont typeface="Meiryo"/>
                        <a:buNone/>
                      </a:pPr>
                      <a:r>
                        <a:rPr lang="ja-JP" sz="2000">
                          <a:solidFill>
                            <a:schemeClr val="dk1"/>
                          </a:solidFill>
                          <a:latin typeface="Meiryo"/>
                          <a:ea typeface="Meiryo"/>
                          <a:cs typeface="Meiryo"/>
                          <a:sym typeface="Meiryo"/>
                        </a:rPr>
                        <a:t>新技術①　防腐剤無添加技術　　　　　</a:t>
                      </a:r>
                      <a:r>
                        <a:rPr lang="ja-JP" sz="1200" b="0">
                          <a:solidFill>
                            <a:schemeClr val="dk1"/>
                          </a:solidFill>
                          <a:latin typeface="Meiryo"/>
                          <a:ea typeface="Meiryo"/>
                          <a:cs typeface="Meiryo"/>
                          <a:sym typeface="Meiryo"/>
                        </a:rPr>
                        <a:t>　</a:t>
                      </a:r>
                      <a:r>
                        <a:rPr lang="ja-JP" sz="1200" b="1">
                          <a:solidFill>
                            <a:schemeClr val="dk1"/>
                          </a:solidFill>
                          <a:latin typeface="Meiryo"/>
                          <a:ea typeface="Meiryo"/>
                          <a:cs typeface="Meiryo"/>
                          <a:sym typeface="Meiryo"/>
                        </a:rPr>
                        <a:t>特許出願中</a:t>
                      </a:r>
                      <a:endParaRPr sz="2000" b="1">
                        <a:solidFill>
                          <a:schemeClr val="dk1"/>
                        </a:solidFill>
                        <a:latin typeface="Meiryo"/>
                        <a:ea typeface="Meiryo"/>
                        <a:cs typeface="Meiryo"/>
                        <a:sym typeface="Meiryo"/>
                      </a:endParaRPr>
                    </a:p>
                  </a:txBody>
                  <a:tcPr marL="91450" marR="91450" marT="45725" marB="45725" anchor="ctr">
                    <a:solidFill>
                      <a:srgbClr val="FFC000"/>
                    </a:solidFill>
                  </a:tcPr>
                </a:tc>
                <a:extLst>
                  <a:ext uri="{0D108BD9-81ED-4DB2-BD59-A6C34878D82A}">
                    <a16:rowId xmlns:a16="http://schemas.microsoft.com/office/drawing/2014/main" val="10000"/>
                  </a:ext>
                </a:extLst>
              </a:tr>
            </a:tbl>
          </a:graphicData>
        </a:graphic>
      </p:graphicFrame>
      <p:sp>
        <p:nvSpPr>
          <p:cNvPr id="210" name="Google Shape;210;p11"/>
          <p:cNvSpPr txBox="1"/>
          <p:nvPr/>
        </p:nvSpPr>
        <p:spPr>
          <a:xfrm>
            <a:off x="434763" y="1368033"/>
            <a:ext cx="5988473" cy="57246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dirty="0">
                <a:solidFill>
                  <a:schemeClr val="dk1"/>
                </a:solidFill>
                <a:latin typeface="Meiryo"/>
                <a:ea typeface="Meiryo"/>
                <a:cs typeface="Meiryo"/>
                <a:sym typeface="Meiryo"/>
              </a:rPr>
              <a:t>製品の腐敗を防ぐ新技術</a:t>
            </a:r>
            <a:endParaRPr sz="14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『防腐剤無添加技術』は、防腐剤や殺菌物質を使用せずに製品の腐敗を防ぐ革新的な技術で、これまでのスキンケア製品の常識を変えるものです。</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現在、市場に出回っている多くのスキンケア製品には、品質の劣化（腐敗）を防ぐため、防腐剤や殺菌物質が添加されています。これらは皮膚常在菌を殺してしまい、肌バリア機能を低下させ、アトピー性皮膚炎など深刻な肌トラブルの原因となります。</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この技術の革新点は、製品容器自体に防腐効果を持たせることです。容器の工夫により、肌に塗布する内容物に防腐剤や殺菌物質を添加する必要がなくなります。これまでも抗菌プラスチックを使用した容器はありましたが、従来の抗菌プラスチックでは菌の増殖を十分に抑制できず、製品の腐敗を完全に防ぐことはできませんでした。</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当社の『防腐剤無添加技術』は、従来の抗菌プラス</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チックには含まれていなかった高い防腐効果を持つ物</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質を、容器製造の過程で配合することで、細菌や病原</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菌の繁殖を防ぐ新しいプラスチックを作り出す技術で</a:t>
            </a:r>
            <a:endParaRPr lang="en-US" altLang="ja-JP"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す。</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実験では、従来の抗菌プラスチックと新技術プラス</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チックを使って、腐敗を引き起こし、人体に悪影響を</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与える緑膿菌や黒カビを培養しました。その結果、従</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来の抗菌プラスチックでは細菌が増殖し、培養液が濁</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るなど腐敗が進みましたが、新技術プラスチックでは</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細菌の増殖が抑えられ、培養液が透明なままで品質に</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変化がないことが確認されました。</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防腐剤無添加技術』は、完全防腐剤フリーの製品開発を可能にし、製品の安全性を高めるだけでなく、肌バリア機能を高める皮膚常在菌を守り、乾燥や紫外線から肌を保護し、肌トラブルの発生を予防する効果も期待されています。</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p:txBody>
      </p:sp>
      <p:sp>
        <p:nvSpPr>
          <p:cNvPr id="215" name="Google Shape;215;p11"/>
          <p:cNvSpPr/>
          <p:nvPr/>
        </p:nvSpPr>
        <p:spPr>
          <a:xfrm>
            <a:off x="558059" y="6923400"/>
            <a:ext cx="5790438" cy="1781224"/>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 name="Google Shape;216;p11"/>
          <p:cNvSpPr/>
          <p:nvPr/>
        </p:nvSpPr>
        <p:spPr>
          <a:xfrm>
            <a:off x="1691682" y="6812992"/>
            <a:ext cx="3660016" cy="2371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Meiryo"/>
                <a:ea typeface="Meiryo"/>
                <a:cs typeface="Meiryo"/>
                <a:sym typeface="Meiryo"/>
              </a:rPr>
              <a:t>【従来の抗菌プラスチックとの比較実験】</a:t>
            </a:r>
            <a:endParaRPr sz="1400" b="1">
              <a:solidFill>
                <a:schemeClr val="dk1"/>
              </a:solidFill>
              <a:latin typeface="Meiryo"/>
              <a:ea typeface="Meiryo"/>
              <a:cs typeface="Meiryo"/>
              <a:sym typeface="Meiryo"/>
            </a:endParaRPr>
          </a:p>
        </p:txBody>
      </p:sp>
      <p:sp>
        <p:nvSpPr>
          <p:cNvPr id="217" name="Google Shape;217;p11"/>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-10-</a:t>
            </a:r>
            <a:endParaRPr sz="1400" b="1">
              <a:solidFill>
                <a:srgbClr val="757575"/>
              </a:solidFill>
              <a:latin typeface="Meiryo"/>
              <a:ea typeface="Meiryo"/>
              <a:cs typeface="Meiryo"/>
              <a:sym typeface="Meiryo"/>
            </a:endParaRPr>
          </a:p>
        </p:txBody>
      </p:sp>
      <p:pic>
        <p:nvPicPr>
          <p:cNvPr id="219" name="Google Shape;219;p11"/>
          <p:cNvPicPr preferRelativeResize="0"/>
          <p:nvPr/>
        </p:nvPicPr>
        <p:blipFill rotWithShape="1">
          <a:blip r:embed="rId3">
            <a:alphaModFix/>
          </a:blip>
          <a:srcRect l="33681" t="39683" r="34692" b="40417"/>
          <a:stretch/>
        </p:blipFill>
        <p:spPr>
          <a:xfrm>
            <a:off x="946367" y="7242753"/>
            <a:ext cx="2708402" cy="1427436"/>
          </a:xfrm>
          <a:prstGeom prst="rect">
            <a:avLst/>
          </a:prstGeom>
          <a:noFill/>
          <a:ln>
            <a:noFill/>
          </a:ln>
        </p:spPr>
      </p:pic>
      <p:sp>
        <p:nvSpPr>
          <p:cNvPr id="220" name="Google Shape;220;p11"/>
          <p:cNvSpPr/>
          <p:nvPr/>
        </p:nvSpPr>
        <p:spPr>
          <a:xfrm>
            <a:off x="727740" y="6978927"/>
            <a:ext cx="854042" cy="2916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b="1">
                <a:solidFill>
                  <a:schemeClr val="dk1"/>
                </a:solidFill>
                <a:latin typeface="Arial"/>
                <a:ea typeface="Arial"/>
                <a:cs typeface="Arial"/>
                <a:sym typeface="Arial"/>
              </a:rPr>
              <a:t>A）緑膿菌</a:t>
            </a:r>
            <a:endParaRPr/>
          </a:p>
        </p:txBody>
      </p:sp>
      <p:sp>
        <p:nvSpPr>
          <p:cNvPr id="222" name="Google Shape;222;p11"/>
          <p:cNvSpPr/>
          <p:nvPr/>
        </p:nvSpPr>
        <p:spPr>
          <a:xfrm>
            <a:off x="3540645" y="6987790"/>
            <a:ext cx="854042" cy="2916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ja-JP" sz="1100" b="1" dirty="0">
                <a:solidFill>
                  <a:schemeClr val="dk1"/>
                </a:solidFill>
                <a:latin typeface="Arial"/>
                <a:ea typeface="Arial"/>
                <a:cs typeface="Arial"/>
                <a:sym typeface="Arial"/>
              </a:rPr>
              <a:t>B</a:t>
            </a:r>
            <a:r>
              <a:rPr lang="ja-JP" sz="1100" b="1" dirty="0">
                <a:solidFill>
                  <a:schemeClr val="dk1"/>
                </a:solidFill>
                <a:latin typeface="Arial"/>
                <a:ea typeface="Arial"/>
                <a:cs typeface="Arial"/>
                <a:sym typeface="Arial"/>
              </a:rPr>
              <a:t>）黒カビ</a:t>
            </a:r>
            <a:endParaRPr dirty="0"/>
          </a:p>
        </p:txBody>
      </p:sp>
      <p:pic>
        <p:nvPicPr>
          <p:cNvPr id="2" name="図 1">
            <a:extLst>
              <a:ext uri="{FF2B5EF4-FFF2-40B4-BE49-F238E27FC236}">
                <a16:creationId xmlns:a16="http://schemas.microsoft.com/office/drawing/2014/main" id="{D0BB3105-5BB6-2326-EAD1-743D659F367C}"/>
              </a:ext>
            </a:extLst>
          </p:cNvPr>
          <p:cNvPicPr>
            <a:picLocks noChangeAspect="1"/>
          </p:cNvPicPr>
          <p:nvPr/>
        </p:nvPicPr>
        <p:blipFill>
          <a:blip r:embed="rId4"/>
          <a:srcRect l="32207" t="32976" r="32621" b="43100"/>
          <a:stretch/>
        </p:blipFill>
        <p:spPr>
          <a:xfrm>
            <a:off x="3946245" y="7279464"/>
            <a:ext cx="1981108" cy="1091916"/>
          </a:xfrm>
          <a:prstGeom prst="rect">
            <a:avLst/>
          </a:prstGeom>
        </p:spPr>
      </p:pic>
      <p:pic>
        <p:nvPicPr>
          <p:cNvPr id="4" name="Google Shape;219;p11">
            <a:extLst>
              <a:ext uri="{FF2B5EF4-FFF2-40B4-BE49-F238E27FC236}">
                <a16:creationId xmlns:a16="http://schemas.microsoft.com/office/drawing/2014/main" id="{E7C6AE28-87AC-6B3E-3366-5DFB75839ECB}"/>
              </a:ext>
            </a:extLst>
          </p:cNvPr>
          <p:cNvPicPr preferRelativeResize="0"/>
          <p:nvPr/>
        </p:nvPicPr>
        <p:blipFill rotWithShape="1">
          <a:blip r:embed="rId3">
            <a:alphaModFix/>
          </a:blip>
          <a:srcRect l="33681" t="55599" r="43537" b="40417"/>
          <a:stretch/>
        </p:blipFill>
        <p:spPr>
          <a:xfrm>
            <a:off x="3998013" y="8394207"/>
            <a:ext cx="1950920" cy="285748"/>
          </a:xfrm>
          <a:prstGeom prst="rect">
            <a:avLst/>
          </a:prstGeom>
          <a:noFill/>
          <a:ln>
            <a:noFill/>
          </a:ln>
        </p:spPr>
      </p:pic>
      <p:pic>
        <p:nvPicPr>
          <p:cNvPr id="5" name="図 4">
            <a:extLst>
              <a:ext uri="{FF2B5EF4-FFF2-40B4-BE49-F238E27FC236}">
                <a16:creationId xmlns:a16="http://schemas.microsoft.com/office/drawing/2014/main" id="{0915C810-B8DB-A076-2A22-06CE13EAD47B}"/>
              </a:ext>
            </a:extLst>
          </p:cNvPr>
          <p:cNvPicPr>
            <a:picLocks noChangeAspect="1"/>
          </p:cNvPicPr>
          <p:nvPr/>
        </p:nvPicPr>
        <p:blipFill>
          <a:blip r:embed="rId5"/>
          <a:stretch>
            <a:fillRect/>
          </a:stretch>
        </p:blipFill>
        <p:spPr>
          <a:xfrm>
            <a:off x="4170935" y="3829561"/>
            <a:ext cx="2139015" cy="1761019"/>
          </a:xfrm>
          <a:prstGeom prst="rect">
            <a:avLst/>
          </a:prstGeom>
          <a:ln>
            <a:solidFill>
              <a:schemeClr val="bg1">
                <a:lumMod val="50000"/>
              </a:schemeClr>
            </a:solidFill>
          </a:ln>
        </p:spPr>
      </p:pic>
      <p:sp>
        <p:nvSpPr>
          <p:cNvPr id="6" name="テキスト ボックス 5">
            <a:extLst>
              <a:ext uri="{FF2B5EF4-FFF2-40B4-BE49-F238E27FC236}">
                <a16:creationId xmlns:a16="http://schemas.microsoft.com/office/drawing/2014/main" id="{8F427685-2623-D482-AE6E-6F238251686B}"/>
              </a:ext>
            </a:extLst>
          </p:cNvPr>
          <p:cNvSpPr txBox="1"/>
          <p:nvPr/>
        </p:nvSpPr>
        <p:spPr>
          <a:xfrm>
            <a:off x="4101800" y="5614258"/>
            <a:ext cx="2485964" cy="338554"/>
          </a:xfrm>
          <a:prstGeom prst="rect">
            <a:avLst/>
          </a:prstGeom>
          <a:noFill/>
        </p:spPr>
        <p:txBody>
          <a:bodyPr wrap="square">
            <a:spAutoFit/>
          </a:bodyPr>
          <a:lstStyle/>
          <a:p>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本技術を採用した容器の耐久性については、</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技術提供先企業と協業して検証を進めています。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新技術のご紹介</a:t>
            </a:r>
            <a:endParaRPr/>
          </a:p>
        </p:txBody>
      </p:sp>
      <p:graphicFrame>
        <p:nvGraphicFramePr>
          <p:cNvPr id="230" name="Google Shape;230;p12"/>
          <p:cNvGraphicFramePr/>
          <p:nvPr/>
        </p:nvGraphicFramePr>
        <p:xfrm>
          <a:off x="558059" y="787895"/>
          <a:ext cx="5741875" cy="416325"/>
        </p:xfrm>
        <a:graphic>
          <a:graphicData uri="http://schemas.openxmlformats.org/drawingml/2006/table">
            <a:tbl>
              <a:tblPr firstRow="1" bandRow="1">
                <a:noFill/>
                <a:tableStyleId>{9CF38E6C-2402-4F7D-8A8C-1869723CE792}</a:tableStyleId>
              </a:tblPr>
              <a:tblGrid>
                <a:gridCol w="5741875">
                  <a:extLst>
                    <a:ext uri="{9D8B030D-6E8A-4147-A177-3AD203B41FA5}">
                      <a16:colId xmlns:a16="http://schemas.microsoft.com/office/drawing/2014/main" val="20000"/>
                    </a:ext>
                  </a:extLst>
                </a:gridCol>
              </a:tblGrid>
              <a:tr h="416325">
                <a:tc>
                  <a:txBody>
                    <a:bodyPr/>
                    <a:lstStyle/>
                    <a:p>
                      <a:pPr marL="0" marR="0" lvl="0" indent="0" algn="l" rtl="0">
                        <a:lnSpc>
                          <a:spcPct val="100000"/>
                        </a:lnSpc>
                        <a:spcBef>
                          <a:spcPts val="0"/>
                        </a:spcBef>
                        <a:spcAft>
                          <a:spcPts val="0"/>
                        </a:spcAft>
                        <a:buClr>
                          <a:schemeClr val="dk1"/>
                        </a:buClr>
                        <a:buSzPts val="1800"/>
                        <a:buFont typeface="Meiryo"/>
                        <a:buNone/>
                      </a:pPr>
                      <a:r>
                        <a:rPr lang="ja-JP" sz="1800">
                          <a:solidFill>
                            <a:schemeClr val="dk1"/>
                          </a:solidFill>
                          <a:latin typeface="Meiryo"/>
                          <a:ea typeface="Meiryo"/>
                          <a:cs typeface="Meiryo"/>
                          <a:sym typeface="Meiryo"/>
                        </a:rPr>
                        <a:t>新技術②　病原菌無毒化技術　　　　　　　</a:t>
                      </a:r>
                      <a:r>
                        <a:rPr lang="ja-JP" sz="1200" b="1">
                          <a:solidFill>
                            <a:schemeClr val="dk1"/>
                          </a:solidFill>
                          <a:latin typeface="Meiryo"/>
                          <a:ea typeface="Meiryo"/>
                          <a:cs typeface="Meiryo"/>
                          <a:sym typeface="Meiryo"/>
                        </a:rPr>
                        <a:t>国内特許取得</a:t>
                      </a:r>
                      <a:endParaRPr sz="1800" b="1">
                        <a:solidFill>
                          <a:schemeClr val="dk1"/>
                        </a:solidFill>
                        <a:latin typeface="Meiryo"/>
                        <a:ea typeface="Meiryo"/>
                        <a:cs typeface="Meiryo"/>
                        <a:sym typeface="Meiryo"/>
                      </a:endParaRPr>
                    </a:p>
                  </a:txBody>
                  <a:tcPr marL="91450" marR="91450" marT="45725" marB="45725" anchor="ctr">
                    <a:solidFill>
                      <a:srgbClr val="FFC000"/>
                    </a:solidFill>
                  </a:tcPr>
                </a:tc>
                <a:extLst>
                  <a:ext uri="{0D108BD9-81ED-4DB2-BD59-A6C34878D82A}">
                    <a16:rowId xmlns:a16="http://schemas.microsoft.com/office/drawing/2014/main" val="10000"/>
                  </a:ext>
                </a:extLst>
              </a:tr>
            </a:tbl>
          </a:graphicData>
        </a:graphic>
      </p:graphicFrame>
      <p:sp>
        <p:nvSpPr>
          <p:cNvPr id="231" name="Google Shape;231;p12"/>
          <p:cNvSpPr txBox="1"/>
          <p:nvPr/>
        </p:nvSpPr>
        <p:spPr>
          <a:xfrm>
            <a:off x="434763" y="1368033"/>
            <a:ext cx="5988473" cy="76174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a:solidFill>
                  <a:schemeClr val="dk1"/>
                </a:solidFill>
                <a:latin typeface="Meiryo"/>
                <a:ea typeface="Meiryo"/>
                <a:cs typeface="Meiryo"/>
                <a:sym typeface="Meiryo"/>
              </a:rPr>
              <a:t>殺菌せず、感染（毒素産生）を抑え、痒みを取り去る新技術</a:t>
            </a:r>
            <a:endParaRPr sz="1050" b="1">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『病原菌無毒化技術』は、殺菌剤や殺菌作用のあるエタノールなどを使用せず、</a:t>
            </a:r>
            <a:r>
              <a:rPr lang="ja-JP" sz="1100" b="1" u="sng">
                <a:solidFill>
                  <a:schemeClr val="dk1"/>
                </a:solidFill>
                <a:latin typeface="Meiryo"/>
                <a:ea typeface="Meiryo"/>
                <a:cs typeface="Meiryo"/>
                <a:sym typeface="Meiryo"/>
              </a:rPr>
              <a:t>あらゆる病原菌</a:t>
            </a:r>
            <a:r>
              <a:rPr lang="ja-JP" sz="1100">
                <a:solidFill>
                  <a:schemeClr val="dk1"/>
                </a:solidFill>
                <a:latin typeface="Meiryo"/>
                <a:ea typeface="Meiryo"/>
                <a:cs typeface="Meiryo"/>
                <a:sym typeface="Meiryo"/>
              </a:rPr>
              <a:t>を殺さず、毒素を作り出す前に病原菌を「無毒化」し、無害な菌にする技術です。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病原菌は数が少ない時は静かで悪さをしません。しかし仲間が増えてくるとお互いにある種の特定の物質（フェロモン様分子）を出し合い、力を合わせようと一斉に動き出し、肌トラブルの悪化をもたらす原因となる毒素を産生します。これがクオラムセンシングという仕組みで、毒素を産生する際に出すシグナル伝達経路で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無毒化技術は、毒素産生を阻害する物質を使って、菌を生かしたまま肌に害となる“毒”を産生させない技術です。従来の技術は、毒素産生直前に放出される“フェロモン様分子”のポイントに阻害物質を作用させるものですが、菌によって“フェロモン様分子”の構造が違うため、特定の細菌や病原菌にしか作用しませんでした。</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宮崎は研究を重ね、シグナル伝達経路の構造が異なる多様な病原菌に対しても、共通してシグナル伝達を阻害できるポイントを発見しました。さらに、この阻害ポイントに作用する毒素産生阻害物質の最適な濃度も明らかにし、毒素産生を効果的に抑制することに成功しました。</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a:t>
            </a: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このノウハウを基に、殺菌せずに感染（毒素産生）を抑える『病原菌無毒化技術』で特許を取得しています。</a:t>
            </a:r>
            <a:endParaRPr/>
          </a:p>
        </p:txBody>
      </p:sp>
      <p:pic>
        <p:nvPicPr>
          <p:cNvPr id="232" name="Google Shape;232;p12"/>
          <p:cNvPicPr preferRelativeResize="0"/>
          <p:nvPr/>
        </p:nvPicPr>
        <p:blipFill rotWithShape="1">
          <a:blip r:embed="rId3">
            <a:alphaModFix/>
          </a:blip>
          <a:srcRect l="31481" t="28333" r="17407" b="14860"/>
          <a:stretch/>
        </p:blipFill>
        <p:spPr>
          <a:xfrm>
            <a:off x="-4220781" y="1436911"/>
            <a:ext cx="3505200" cy="2597150"/>
          </a:xfrm>
          <a:prstGeom prst="rect">
            <a:avLst/>
          </a:prstGeom>
          <a:noFill/>
          <a:ln>
            <a:noFill/>
          </a:ln>
        </p:spPr>
      </p:pic>
      <p:pic>
        <p:nvPicPr>
          <p:cNvPr id="233" name="Google Shape;233;p12"/>
          <p:cNvPicPr preferRelativeResize="0"/>
          <p:nvPr/>
        </p:nvPicPr>
        <p:blipFill rotWithShape="1">
          <a:blip r:embed="rId4">
            <a:alphaModFix/>
          </a:blip>
          <a:srcRect/>
          <a:stretch/>
        </p:blipFill>
        <p:spPr>
          <a:xfrm>
            <a:off x="-859213" y="3776410"/>
            <a:ext cx="435480" cy="435480"/>
          </a:xfrm>
          <a:prstGeom prst="rect">
            <a:avLst/>
          </a:prstGeom>
          <a:noFill/>
          <a:ln>
            <a:noFill/>
          </a:ln>
        </p:spPr>
      </p:pic>
      <p:sp>
        <p:nvSpPr>
          <p:cNvPr id="234" name="Google Shape;234;p12"/>
          <p:cNvSpPr/>
          <p:nvPr/>
        </p:nvSpPr>
        <p:spPr>
          <a:xfrm>
            <a:off x="558059" y="4807107"/>
            <a:ext cx="5741882" cy="3548997"/>
          </a:xfrm>
          <a:prstGeom prst="rect">
            <a:avLst/>
          </a:pr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12"/>
          <p:cNvSpPr txBox="1"/>
          <p:nvPr/>
        </p:nvSpPr>
        <p:spPr>
          <a:xfrm>
            <a:off x="1473816" y="4618477"/>
            <a:ext cx="3946755" cy="49244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eiryo"/>
                <a:ea typeface="Meiryo"/>
                <a:cs typeface="Meiryo"/>
                <a:sym typeface="Meiryo"/>
              </a:rPr>
              <a:t>【毒素を産生する際に出すシグナル伝達経路】</a:t>
            </a:r>
            <a:endParaRPr/>
          </a:p>
          <a:p>
            <a:pPr marL="0" marR="0" lvl="0" indent="0" algn="ctr" rtl="0">
              <a:spcBef>
                <a:spcPts val="0"/>
              </a:spcBef>
              <a:spcAft>
                <a:spcPts val="0"/>
              </a:spcAft>
              <a:buNone/>
            </a:pPr>
            <a:r>
              <a:rPr lang="ja-JP" sz="1200" b="1">
                <a:solidFill>
                  <a:schemeClr val="dk1"/>
                </a:solidFill>
                <a:latin typeface="Meiryo"/>
                <a:ea typeface="Meiryo"/>
                <a:cs typeface="Meiryo"/>
                <a:sym typeface="Meiryo"/>
              </a:rPr>
              <a:t>（従来技術と新技術の阻害ポイントの違い）</a:t>
            </a:r>
            <a:endParaRPr sz="1200" b="1">
              <a:solidFill>
                <a:schemeClr val="dk1"/>
              </a:solidFill>
              <a:latin typeface="Meiryo"/>
              <a:ea typeface="Meiryo"/>
              <a:cs typeface="Meiryo"/>
              <a:sym typeface="Meiryo"/>
            </a:endParaRPr>
          </a:p>
        </p:txBody>
      </p:sp>
      <p:sp>
        <p:nvSpPr>
          <p:cNvPr id="236" name="Google Shape;236;p12"/>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-11-</a:t>
            </a:r>
            <a:endParaRPr sz="1400" b="1">
              <a:solidFill>
                <a:srgbClr val="757575"/>
              </a:solidFill>
              <a:latin typeface="Meiryo"/>
              <a:ea typeface="Meiryo"/>
              <a:cs typeface="Meiryo"/>
              <a:sym typeface="Meiryo"/>
            </a:endParaRPr>
          </a:p>
        </p:txBody>
      </p:sp>
      <p:sp>
        <p:nvSpPr>
          <p:cNvPr id="237" name="Google Shape;237;p12"/>
          <p:cNvSpPr/>
          <p:nvPr/>
        </p:nvSpPr>
        <p:spPr>
          <a:xfrm>
            <a:off x="-3975944" y="5482341"/>
            <a:ext cx="2942129" cy="1942450"/>
          </a:xfrm>
          <a:prstGeom prst="ellipse">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12"/>
          <p:cNvSpPr txBox="1"/>
          <p:nvPr/>
        </p:nvSpPr>
        <p:spPr>
          <a:xfrm rot="5400000">
            <a:off x="-4185636" y="6176567"/>
            <a:ext cx="1391772"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仲間が増えてきた</a:t>
            </a:r>
            <a:endParaRPr sz="1200">
              <a:solidFill>
                <a:schemeClr val="dk1"/>
              </a:solidFill>
              <a:latin typeface="Arial"/>
              <a:ea typeface="Arial"/>
              <a:cs typeface="Arial"/>
              <a:sym typeface="Arial"/>
            </a:endParaRPr>
          </a:p>
          <a:p>
            <a:pPr marL="0" marR="0" lvl="0" indent="0" algn="ctr" rtl="0">
              <a:spcBef>
                <a:spcPts val="0"/>
              </a:spcBef>
              <a:spcAft>
                <a:spcPts val="0"/>
              </a:spcAft>
              <a:buNone/>
            </a:pPr>
            <a:r>
              <a:rPr lang="ja-JP" sz="1200">
                <a:solidFill>
                  <a:schemeClr val="dk1"/>
                </a:solidFill>
                <a:latin typeface="Arial"/>
                <a:ea typeface="Arial"/>
                <a:cs typeface="Arial"/>
                <a:sym typeface="Arial"/>
              </a:rPr>
              <a:t>ことを感知</a:t>
            </a:r>
            <a:endParaRPr/>
          </a:p>
        </p:txBody>
      </p:sp>
      <p:cxnSp>
        <p:nvCxnSpPr>
          <p:cNvPr id="239" name="Google Shape;239;p12"/>
          <p:cNvCxnSpPr/>
          <p:nvPr/>
        </p:nvCxnSpPr>
        <p:spPr>
          <a:xfrm>
            <a:off x="-3213162" y="6499631"/>
            <a:ext cx="1431690" cy="0"/>
          </a:xfrm>
          <a:prstGeom prst="straightConnector1">
            <a:avLst/>
          </a:prstGeom>
          <a:noFill/>
          <a:ln w="19050" cap="flat" cmpd="sng">
            <a:solidFill>
              <a:schemeClr val="accent1"/>
            </a:solidFill>
            <a:prstDash val="solid"/>
            <a:miter lim="800000"/>
            <a:headEnd type="none" w="sm" len="sm"/>
            <a:tailEnd type="triangle" w="med" len="med"/>
          </a:ln>
        </p:spPr>
      </p:cxnSp>
      <p:sp>
        <p:nvSpPr>
          <p:cNvPr id="240" name="Google Shape;240;p12"/>
          <p:cNvSpPr txBox="1"/>
          <p:nvPr/>
        </p:nvSpPr>
        <p:spPr>
          <a:xfrm rot="5400000">
            <a:off x="-2344714" y="6399011"/>
            <a:ext cx="13917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フェロモン様分子</a:t>
            </a:r>
            <a:endParaRPr/>
          </a:p>
        </p:txBody>
      </p:sp>
      <p:sp>
        <p:nvSpPr>
          <p:cNvPr id="241" name="Google Shape;241;p12"/>
          <p:cNvSpPr/>
          <p:nvPr/>
        </p:nvSpPr>
        <p:spPr>
          <a:xfrm>
            <a:off x="-1464162" y="6354407"/>
            <a:ext cx="748581" cy="295833"/>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 name="Google Shape;242;p12"/>
          <p:cNvSpPr txBox="1"/>
          <p:nvPr/>
        </p:nvSpPr>
        <p:spPr>
          <a:xfrm rot="5400000">
            <a:off x="-1057181" y="6374883"/>
            <a:ext cx="9575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毒素産生</a:t>
            </a:r>
            <a:endParaRPr/>
          </a:p>
        </p:txBody>
      </p:sp>
      <p:sp>
        <p:nvSpPr>
          <p:cNvPr id="243" name="Google Shape;243;p12"/>
          <p:cNvSpPr/>
          <p:nvPr/>
        </p:nvSpPr>
        <p:spPr>
          <a:xfrm>
            <a:off x="-3158451" y="6429709"/>
            <a:ext cx="125437" cy="145229"/>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44" name="Google Shape;244;p12"/>
          <p:cNvCxnSpPr/>
          <p:nvPr/>
        </p:nvCxnSpPr>
        <p:spPr>
          <a:xfrm rot="10800000">
            <a:off x="-3093903" y="6650240"/>
            <a:ext cx="0" cy="911710"/>
          </a:xfrm>
          <a:prstGeom prst="straightConnector1">
            <a:avLst/>
          </a:prstGeom>
          <a:noFill/>
          <a:ln w="57150" cap="flat" cmpd="sng">
            <a:solidFill>
              <a:srgbClr val="FF00FF"/>
            </a:solidFill>
            <a:prstDash val="dot"/>
            <a:miter lim="800000"/>
            <a:headEnd type="none" w="sm" len="sm"/>
            <a:tailEnd type="triangle" w="med" len="med"/>
          </a:ln>
        </p:spPr>
      </p:cxnSp>
      <p:sp>
        <p:nvSpPr>
          <p:cNvPr id="245" name="Google Shape;245;p12"/>
          <p:cNvSpPr txBox="1"/>
          <p:nvPr/>
        </p:nvSpPr>
        <p:spPr>
          <a:xfrm>
            <a:off x="-3803619" y="7639817"/>
            <a:ext cx="1415772" cy="58477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a:solidFill>
                  <a:schemeClr val="dk1"/>
                </a:solidFill>
                <a:latin typeface="Arial"/>
                <a:ea typeface="Arial"/>
                <a:cs typeface="Arial"/>
                <a:sym typeface="Arial"/>
              </a:rPr>
              <a:t>当社新技術の</a:t>
            </a:r>
            <a:endParaRPr sz="1600">
              <a:solidFill>
                <a:schemeClr val="dk1"/>
              </a:solidFill>
              <a:latin typeface="Arial"/>
              <a:ea typeface="Arial"/>
              <a:cs typeface="Arial"/>
              <a:sym typeface="Arial"/>
            </a:endParaRPr>
          </a:p>
          <a:p>
            <a:pPr marL="0" marR="0" lvl="0" indent="0" algn="ctr" rtl="0">
              <a:spcBef>
                <a:spcPts val="0"/>
              </a:spcBef>
              <a:spcAft>
                <a:spcPts val="0"/>
              </a:spcAft>
              <a:buNone/>
            </a:pPr>
            <a:r>
              <a:rPr lang="ja-JP" sz="1600">
                <a:solidFill>
                  <a:schemeClr val="dk1"/>
                </a:solidFill>
                <a:latin typeface="Arial"/>
                <a:ea typeface="Arial"/>
                <a:cs typeface="Arial"/>
                <a:sym typeface="Arial"/>
              </a:rPr>
              <a:t>ターゲット</a:t>
            </a:r>
            <a:endParaRPr/>
          </a:p>
        </p:txBody>
      </p:sp>
      <p:cxnSp>
        <p:nvCxnSpPr>
          <p:cNvPr id="246" name="Google Shape;246;p12"/>
          <p:cNvCxnSpPr>
            <a:endCxn id="240" idx="0"/>
          </p:cNvCxnSpPr>
          <p:nvPr/>
        </p:nvCxnSpPr>
        <p:spPr>
          <a:xfrm>
            <a:off x="-1464162" y="6055077"/>
            <a:ext cx="0" cy="528600"/>
          </a:xfrm>
          <a:prstGeom prst="straightConnector1">
            <a:avLst/>
          </a:prstGeom>
          <a:noFill/>
          <a:ln w="57150" cap="flat" cmpd="sng">
            <a:solidFill>
              <a:schemeClr val="accent1"/>
            </a:solidFill>
            <a:prstDash val="dot"/>
            <a:miter lim="800000"/>
            <a:headEnd type="none" w="sm" len="sm"/>
            <a:tailEnd type="triangle" w="med" len="med"/>
          </a:ln>
        </p:spPr>
      </p:cxnSp>
      <p:sp>
        <p:nvSpPr>
          <p:cNvPr id="247" name="Google Shape;247;p12"/>
          <p:cNvSpPr txBox="1"/>
          <p:nvPr/>
        </p:nvSpPr>
        <p:spPr>
          <a:xfrm>
            <a:off x="-2716701" y="4945463"/>
            <a:ext cx="2288887" cy="33855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a:solidFill>
                  <a:schemeClr val="dk1"/>
                </a:solidFill>
                <a:latin typeface="Arial"/>
                <a:ea typeface="Arial"/>
                <a:cs typeface="Arial"/>
                <a:sym typeface="Arial"/>
              </a:rPr>
              <a:t>従来技術のターゲット</a:t>
            </a:r>
            <a:endParaRPr/>
          </a:p>
        </p:txBody>
      </p:sp>
      <p:sp>
        <p:nvSpPr>
          <p:cNvPr id="248" name="Google Shape;248;p12"/>
          <p:cNvSpPr txBox="1"/>
          <p:nvPr/>
        </p:nvSpPr>
        <p:spPr>
          <a:xfrm>
            <a:off x="-2930125" y="5806320"/>
            <a:ext cx="877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病原菌</a:t>
            </a:r>
            <a:endParaRPr/>
          </a:p>
        </p:txBody>
      </p:sp>
      <p:sp>
        <p:nvSpPr>
          <p:cNvPr id="249" name="Google Shape;249;p12"/>
          <p:cNvSpPr/>
          <p:nvPr/>
        </p:nvSpPr>
        <p:spPr>
          <a:xfrm rot="1342249">
            <a:off x="-4287634" y="6190895"/>
            <a:ext cx="546037" cy="369332"/>
          </a:xfrm>
          <a:prstGeom prst="striped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0" name="Google Shape;250;p12"/>
          <p:cNvPicPr preferRelativeResize="0"/>
          <p:nvPr/>
        </p:nvPicPr>
        <p:blipFill rotWithShape="1">
          <a:blip r:embed="rId5">
            <a:alphaModFix/>
          </a:blip>
          <a:srcRect/>
          <a:stretch/>
        </p:blipFill>
        <p:spPr>
          <a:xfrm>
            <a:off x="1270275" y="5084875"/>
            <a:ext cx="3260414" cy="3214281"/>
          </a:xfrm>
          <a:prstGeom prst="rect">
            <a:avLst/>
          </a:prstGeom>
          <a:noFill/>
          <a:ln>
            <a:noFill/>
          </a:ln>
        </p:spPr>
      </p:pic>
      <p:sp>
        <p:nvSpPr>
          <p:cNvPr id="251" name="Google Shape;251;p12"/>
          <p:cNvSpPr/>
          <p:nvPr/>
        </p:nvSpPr>
        <p:spPr>
          <a:xfrm>
            <a:off x="4827131" y="5993959"/>
            <a:ext cx="681790" cy="1355324"/>
          </a:xfrm>
          <a:prstGeom prst="star16">
            <a:avLst>
              <a:gd name="adj" fmla="val 37500"/>
            </a:avLst>
          </a:prstGeom>
          <a:solidFill>
            <a:srgbClr val="BFBFBF"/>
          </a:solidFill>
          <a:ln w="19050" cap="flat" cmpd="sng">
            <a:solidFill>
              <a:srgbClr val="082836"/>
            </a:solidFill>
            <a:prstDash val="solid"/>
            <a:miter lim="800000"/>
            <a:headEnd type="none" w="sm" len="sm"/>
            <a:tailEnd type="none" w="sm" len="sm"/>
          </a:ln>
        </p:spPr>
        <p:txBody>
          <a:bodyPr spcFirstLastPara="1" vert="eaVert"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txBox="1"/>
          <p:nvPr/>
        </p:nvSpPr>
        <p:spPr>
          <a:xfrm>
            <a:off x="4992585" y="6511228"/>
            <a:ext cx="394816" cy="36157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1" dirty="0">
                <a:solidFill>
                  <a:schemeClr val="dk1"/>
                </a:solidFill>
                <a:latin typeface="Meiryo"/>
                <a:ea typeface="Meiryo"/>
                <a:cs typeface="Meiryo"/>
                <a:sym typeface="Meiryo"/>
              </a:rPr>
              <a:t>毒素産生</a:t>
            </a:r>
            <a:endParaRPr sz="1200" b="1" dirty="0">
              <a:solidFill>
                <a:schemeClr val="dk1"/>
              </a:solidFill>
              <a:latin typeface="Meiryo"/>
              <a:ea typeface="Meiryo"/>
              <a:cs typeface="Meiryo"/>
              <a:sym typeface="Meiryo"/>
            </a:endParaRPr>
          </a:p>
        </p:txBody>
      </p:sp>
      <p:pic>
        <p:nvPicPr>
          <p:cNvPr id="253" name="Google Shape;253;p12"/>
          <p:cNvPicPr preferRelativeResize="0"/>
          <p:nvPr/>
        </p:nvPicPr>
        <p:blipFill rotWithShape="1">
          <a:blip r:embed="rId6">
            <a:alphaModFix/>
          </a:blip>
          <a:srcRect/>
          <a:stretch/>
        </p:blipFill>
        <p:spPr>
          <a:xfrm>
            <a:off x="319992" y="5922731"/>
            <a:ext cx="281821" cy="281746"/>
          </a:xfrm>
          <a:prstGeom prst="rect">
            <a:avLst/>
          </a:prstGeom>
          <a:noFill/>
          <a:ln>
            <a:noFill/>
          </a:ln>
        </p:spPr>
      </p:pic>
      <p:pic>
        <p:nvPicPr>
          <p:cNvPr id="254" name="Google Shape;254;p12"/>
          <p:cNvPicPr preferRelativeResize="0"/>
          <p:nvPr/>
        </p:nvPicPr>
        <p:blipFill rotWithShape="1">
          <a:blip r:embed="rId6">
            <a:alphaModFix/>
          </a:blip>
          <a:srcRect/>
          <a:stretch/>
        </p:blipFill>
        <p:spPr>
          <a:xfrm>
            <a:off x="390097" y="6072915"/>
            <a:ext cx="281821" cy="281746"/>
          </a:xfrm>
          <a:prstGeom prst="rect">
            <a:avLst/>
          </a:prstGeom>
          <a:noFill/>
          <a:ln>
            <a:noFill/>
          </a:ln>
        </p:spPr>
      </p:pic>
      <p:pic>
        <p:nvPicPr>
          <p:cNvPr id="255" name="Google Shape;255;p12"/>
          <p:cNvPicPr preferRelativeResize="0"/>
          <p:nvPr/>
        </p:nvPicPr>
        <p:blipFill rotWithShape="1">
          <a:blip r:embed="rId6">
            <a:alphaModFix/>
          </a:blip>
          <a:srcRect/>
          <a:stretch/>
        </p:blipFill>
        <p:spPr>
          <a:xfrm>
            <a:off x="595752" y="6198417"/>
            <a:ext cx="281821" cy="281746"/>
          </a:xfrm>
          <a:prstGeom prst="rect">
            <a:avLst/>
          </a:prstGeom>
          <a:noFill/>
          <a:ln>
            <a:noFill/>
          </a:ln>
        </p:spPr>
      </p:pic>
      <p:pic>
        <p:nvPicPr>
          <p:cNvPr id="256" name="Google Shape;256;p12"/>
          <p:cNvPicPr preferRelativeResize="0"/>
          <p:nvPr/>
        </p:nvPicPr>
        <p:blipFill rotWithShape="1">
          <a:blip r:embed="rId6">
            <a:alphaModFix/>
          </a:blip>
          <a:srcRect/>
          <a:stretch/>
        </p:blipFill>
        <p:spPr>
          <a:xfrm>
            <a:off x="457872" y="5824183"/>
            <a:ext cx="281821" cy="281746"/>
          </a:xfrm>
          <a:prstGeom prst="rect">
            <a:avLst/>
          </a:prstGeom>
          <a:noFill/>
          <a:ln>
            <a:noFill/>
          </a:ln>
        </p:spPr>
      </p:pic>
      <p:pic>
        <p:nvPicPr>
          <p:cNvPr id="257" name="Google Shape;257;p12"/>
          <p:cNvPicPr preferRelativeResize="0"/>
          <p:nvPr/>
        </p:nvPicPr>
        <p:blipFill rotWithShape="1">
          <a:blip r:embed="rId6">
            <a:alphaModFix/>
          </a:blip>
          <a:srcRect/>
          <a:stretch/>
        </p:blipFill>
        <p:spPr>
          <a:xfrm>
            <a:off x="648647" y="5859306"/>
            <a:ext cx="281821" cy="281746"/>
          </a:xfrm>
          <a:prstGeom prst="rect">
            <a:avLst/>
          </a:prstGeom>
          <a:noFill/>
          <a:ln>
            <a:noFill/>
          </a:ln>
        </p:spPr>
      </p:pic>
      <p:pic>
        <p:nvPicPr>
          <p:cNvPr id="258" name="Google Shape;258;p12"/>
          <p:cNvPicPr preferRelativeResize="0"/>
          <p:nvPr/>
        </p:nvPicPr>
        <p:blipFill rotWithShape="1">
          <a:blip r:embed="rId6">
            <a:alphaModFix/>
          </a:blip>
          <a:srcRect/>
          <a:stretch/>
        </p:blipFill>
        <p:spPr>
          <a:xfrm>
            <a:off x="548544" y="6004418"/>
            <a:ext cx="281821" cy="281746"/>
          </a:xfrm>
          <a:prstGeom prst="rect">
            <a:avLst/>
          </a:prstGeom>
          <a:noFill/>
          <a:ln>
            <a:noFill/>
          </a:ln>
        </p:spPr>
      </p:pic>
      <p:sp>
        <p:nvSpPr>
          <p:cNvPr id="261" name="Google Shape;261;p12"/>
          <p:cNvSpPr/>
          <p:nvPr/>
        </p:nvSpPr>
        <p:spPr>
          <a:xfrm>
            <a:off x="1159662" y="5128964"/>
            <a:ext cx="3486682" cy="3055381"/>
          </a:xfrm>
          <a:prstGeom prst="ellipse">
            <a:avLst/>
          </a:pr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cxnSp>
        <p:nvCxnSpPr>
          <p:cNvPr id="262" name="Google Shape;262;p12"/>
          <p:cNvCxnSpPr/>
          <p:nvPr/>
        </p:nvCxnSpPr>
        <p:spPr>
          <a:xfrm>
            <a:off x="2137074" y="6692015"/>
            <a:ext cx="1462294" cy="0"/>
          </a:xfrm>
          <a:prstGeom prst="straightConnector1">
            <a:avLst/>
          </a:prstGeom>
          <a:noFill/>
          <a:ln w="38100" cap="flat" cmpd="sng">
            <a:solidFill>
              <a:schemeClr val="dk1"/>
            </a:solidFill>
            <a:prstDash val="solid"/>
            <a:miter lim="800000"/>
            <a:headEnd type="none" w="sm" len="sm"/>
            <a:tailEnd type="triangle" w="med" len="med"/>
          </a:ln>
        </p:spPr>
      </p:cxnSp>
      <p:sp>
        <p:nvSpPr>
          <p:cNvPr id="263" name="Google Shape;263;p12"/>
          <p:cNvSpPr/>
          <p:nvPr/>
        </p:nvSpPr>
        <p:spPr>
          <a:xfrm>
            <a:off x="2026404" y="5590536"/>
            <a:ext cx="1716519" cy="32178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Meiryo"/>
                <a:ea typeface="Meiryo"/>
                <a:cs typeface="Meiryo"/>
                <a:sym typeface="Meiryo"/>
              </a:rPr>
              <a:t>＜病原菌＞</a:t>
            </a:r>
            <a:endParaRPr/>
          </a:p>
        </p:txBody>
      </p:sp>
      <p:sp>
        <p:nvSpPr>
          <p:cNvPr id="264" name="Google Shape;264;p12"/>
          <p:cNvSpPr/>
          <p:nvPr/>
        </p:nvSpPr>
        <p:spPr>
          <a:xfrm>
            <a:off x="2352868" y="6605093"/>
            <a:ext cx="186194" cy="173845"/>
          </a:xfrm>
          <a:prstGeom prst="ellipse">
            <a:avLst/>
          </a:prstGeom>
          <a:solidFill>
            <a:srgbClr val="FF0000"/>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65" name="Google Shape;265;p12"/>
          <p:cNvSpPr/>
          <p:nvPr/>
        </p:nvSpPr>
        <p:spPr>
          <a:xfrm>
            <a:off x="1309539" y="7337129"/>
            <a:ext cx="4222873" cy="413051"/>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1">
                <a:solidFill>
                  <a:schemeClr val="dk1"/>
                </a:solidFill>
                <a:latin typeface="Meiryo"/>
                <a:ea typeface="Meiryo"/>
                <a:cs typeface="Meiryo"/>
                <a:sym typeface="Meiryo"/>
              </a:rPr>
              <a:t>当社</a:t>
            </a:r>
            <a:r>
              <a:rPr lang="ja-JP" sz="1600" b="1" u="sng">
                <a:solidFill>
                  <a:srgbClr val="FF0000"/>
                </a:solidFill>
                <a:highlight>
                  <a:srgbClr val="FFFF00"/>
                </a:highlight>
                <a:latin typeface="Meiryo"/>
                <a:ea typeface="Meiryo"/>
                <a:cs typeface="Meiryo"/>
                <a:sym typeface="Meiryo"/>
              </a:rPr>
              <a:t>新技術</a:t>
            </a:r>
            <a:r>
              <a:rPr lang="ja-JP" sz="1200" b="1">
                <a:solidFill>
                  <a:schemeClr val="dk1"/>
                </a:solidFill>
                <a:latin typeface="Meiryo"/>
                <a:ea typeface="Meiryo"/>
                <a:cs typeface="Meiryo"/>
                <a:sym typeface="Meiryo"/>
              </a:rPr>
              <a:t>がターゲットにした阻害ポイント</a:t>
            </a:r>
            <a:endParaRPr/>
          </a:p>
        </p:txBody>
      </p:sp>
      <p:sp>
        <p:nvSpPr>
          <p:cNvPr id="266" name="Google Shape;266;p12"/>
          <p:cNvSpPr/>
          <p:nvPr/>
        </p:nvSpPr>
        <p:spPr>
          <a:xfrm>
            <a:off x="2066796" y="6790704"/>
            <a:ext cx="379169" cy="546425"/>
          </a:xfrm>
          <a:custGeom>
            <a:avLst/>
            <a:gdLst/>
            <a:ahLst/>
            <a:cxnLst/>
            <a:rect l="l" t="t" r="r" b="b"/>
            <a:pathLst>
              <a:path w="419100" h="749300" extrusionOk="0">
                <a:moveTo>
                  <a:pt x="6350" y="749300"/>
                </a:moveTo>
                <a:lnTo>
                  <a:pt x="0" y="387350"/>
                </a:lnTo>
                <a:lnTo>
                  <a:pt x="419100" y="387350"/>
                </a:lnTo>
                <a:lnTo>
                  <a:pt x="419100" y="0"/>
                </a:lnTo>
              </a:path>
            </a:pathLst>
          </a:custGeom>
          <a:noFill/>
          <a:ln w="50800" cap="flat" cmpd="sng">
            <a:solidFill>
              <a:srgbClr val="FF0000"/>
            </a:solidFill>
            <a:prstDash val="sysDash"/>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267" name="Google Shape;267;p12"/>
          <p:cNvSpPr/>
          <p:nvPr/>
        </p:nvSpPr>
        <p:spPr>
          <a:xfrm>
            <a:off x="1309540" y="7699556"/>
            <a:ext cx="4222873" cy="561629"/>
          </a:xfrm>
          <a:prstGeom prst="rect">
            <a:avLst/>
          </a:prstGeom>
          <a:solidFill>
            <a:srgbClr val="FF0000"/>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b="1">
                <a:solidFill>
                  <a:srgbClr val="FFFF00"/>
                </a:solidFill>
                <a:latin typeface="Meiryo"/>
                <a:ea typeface="Meiryo"/>
                <a:cs typeface="Meiryo"/>
                <a:sym typeface="Meiryo"/>
              </a:rPr>
              <a:t>『病原菌無毒化技術』は、この阻害ポイントに、　安定的な物質を最適な濃度で作用させ</a:t>
            </a:r>
            <a:r>
              <a:rPr lang="ja-JP" sz="1200" b="1">
                <a:solidFill>
                  <a:schemeClr val="lt1"/>
                </a:solidFill>
                <a:latin typeface="Meiryo"/>
                <a:ea typeface="Meiryo"/>
                <a:cs typeface="Meiryo"/>
                <a:sym typeface="Meiryo"/>
              </a:rPr>
              <a:t>、</a:t>
            </a:r>
            <a:r>
              <a:rPr lang="ja-JP" sz="1200" b="1" u="sng">
                <a:solidFill>
                  <a:schemeClr val="dk1"/>
                </a:solidFill>
                <a:highlight>
                  <a:srgbClr val="FFFFFF"/>
                </a:highlight>
                <a:latin typeface="Meiryo"/>
                <a:ea typeface="Meiryo"/>
                <a:cs typeface="Meiryo"/>
                <a:sym typeface="Meiryo"/>
              </a:rPr>
              <a:t>多様な病原菌に対してもフェロモン様分子の放出を抑制し、毒素を作らせない</a:t>
            </a:r>
            <a:r>
              <a:rPr lang="ja-JP" sz="1200" b="1">
                <a:solidFill>
                  <a:schemeClr val="lt1"/>
                </a:solidFill>
                <a:latin typeface="Meiryo"/>
                <a:ea typeface="Meiryo"/>
                <a:cs typeface="Meiryo"/>
                <a:sym typeface="Meiryo"/>
              </a:rPr>
              <a:t>。</a:t>
            </a:r>
            <a:endParaRPr sz="1200" b="1">
              <a:solidFill>
                <a:schemeClr val="lt1"/>
              </a:solidFill>
              <a:latin typeface="Meiryo"/>
              <a:ea typeface="Meiryo"/>
              <a:cs typeface="Meiryo"/>
              <a:sym typeface="Meiryo"/>
            </a:endParaRPr>
          </a:p>
        </p:txBody>
      </p:sp>
      <p:sp>
        <p:nvSpPr>
          <p:cNvPr id="268" name="Google Shape;268;p12"/>
          <p:cNvSpPr txBox="1"/>
          <p:nvPr/>
        </p:nvSpPr>
        <p:spPr>
          <a:xfrm>
            <a:off x="1654549" y="5847521"/>
            <a:ext cx="507801" cy="1245974"/>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sz="1050">
                <a:solidFill>
                  <a:schemeClr val="dk1"/>
                </a:solidFill>
                <a:latin typeface="Meiryo"/>
                <a:ea typeface="Meiryo"/>
                <a:cs typeface="Meiryo"/>
                <a:sym typeface="Meiryo"/>
              </a:rPr>
              <a:t>仲間が増えてきた</a:t>
            </a:r>
            <a:endParaRPr sz="1050">
              <a:solidFill>
                <a:schemeClr val="dk1"/>
              </a:solidFill>
              <a:latin typeface="Meiryo"/>
              <a:ea typeface="Meiryo"/>
              <a:cs typeface="Meiryo"/>
              <a:sym typeface="Meiryo"/>
            </a:endParaRPr>
          </a:p>
          <a:p>
            <a:pPr marL="0" marR="0" lvl="0" indent="0" algn="ctr" rtl="0">
              <a:spcBef>
                <a:spcPts val="0"/>
              </a:spcBef>
              <a:spcAft>
                <a:spcPts val="0"/>
              </a:spcAft>
              <a:buNone/>
            </a:pPr>
            <a:r>
              <a:rPr lang="ja-JP" sz="1050">
                <a:solidFill>
                  <a:schemeClr val="dk1"/>
                </a:solidFill>
                <a:latin typeface="Meiryo"/>
                <a:ea typeface="Meiryo"/>
                <a:cs typeface="Meiryo"/>
                <a:sym typeface="Meiryo"/>
              </a:rPr>
              <a:t>ことを感知</a:t>
            </a:r>
            <a:endParaRPr/>
          </a:p>
        </p:txBody>
      </p:sp>
      <p:sp>
        <p:nvSpPr>
          <p:cNvPr id="269" name="Google Shape;269;p12"/>
          <p:cNvSpPr txBox="1"/>
          <p:nvPr/>
        </p:nvSpPr>
        <p:spPr>
          <a:xfrm>
            <a:off x="3573261" y="5907213"/>
            <a:ext cx="372415" cy="1384954"/>
          </a:xfrm>
          <a:prstGeom prst="rect">
            <a:avLst/>
          </a:prstGeom>
          <a:solidFill>
            <a:schemeClr val="lt1">
              <a:alpha val="49803"/>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b="1" dirty="0">
                <a:solidFill>
                  <a:schemeClr val="dk1"/>
                </a:solidFill>
                <a:latin typeface="Meiryo"/>
                <a:ea typeface="Meiryo"/>
                <a:cs typeface="Meiryo"/>
                <a:sym typeface="Meiryo"/>
              </a:rPr>
              <a:t>フェロモン様分子</a:t>
            </a:r>
            <a:endParaRPr sz="1100" dirty="0"/>
          </a:p>
        </p:txBody>
      </p:sp>
      <p:sp>
        <p:nvSpPr>
          <p:cNvPr id="270" name="Google Shape;270;p12"/>
          <p:cNvSpPr/>
          <p:nvPr/>
        </p:nvSpPr>
        <p:spPr>
          <a:xfrm>
            <a:off x="3406311" y="5210122"/>
            <a:ext cx="2825886" cy="343291"/>
          </a:xfrm>
          <a:prstGeom prst="rect">
            <a:avLst/>
          </a:prstGeom>
          <a:solidFill>
            <a:schemeClr val="lt1"/>
          </a:soli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b="1" u="sng">
                <a:solidFill>
                  <a:schemeClr val="dk1"/>
                </a:solidFill>
                <a:latin typeface="Meiryo"/>
                <a:ea typeface="Meiryo"/>
                <a:cs typeface="Meiryo"/>
                <a:sym typeface="Meiryo"/>
              </a:rPr>
              <a:t>従来技術</a:t>
            </a:r>
            <a:r>
              <a:rPr lang="ja-JP" sz="1050" b="1">
                <a:solidFill>
                  <a:schemeClr val="dk1"/>
                </a:solidFill>
                <a:latin typeface="Meiryo"/>
                <a:ea typeface="Meiryo"/>
                <a:cs typeface="Meiryo"/>
                <a:sym typeface="Meiryo"/>
              </a:rPr>
              <a:t>がターゲットにした阻害ポイント</a:t>
            </a:r>
            <a:endParaRPr/>
          </a:p>
        </p:txBody>
      </p:sp>
      <p:cxnSp>
        <p:nvCxnSpPr>
          <p:cNvPr id="271" name="Google Shape;271;p12"/>
          <p:cNvCxnSpPr/>
          <p:nvPr/>
        </p:nvCxnSpPr>
        <p:spPr>
          <a:xfrm>
            <a:off x="3974303" y="6692015"/>
            <a:ext cx="807761" cy="0"/>
          </a:xfrm>
          <a:prstGeom prst="straightConnector1">
            <a:avLst/>
          </a:prstGeom>
          <a:noFill/>
          <a:ln w="76200" cap="flat" cmpd="sng">
            <a:solidFill>
              <a:srgbClr val="FF0000"/>
            </a:solidFill>
            <a:prstDash val="solid"/>
            <a:miter lim="800000"/>
            <a:headEnd type="none" w="sm" len="sm"/>
            <a:tailEnd type="triangle" w="med" len="med"/>
          </a:ln>
        </p:spPr>
      </p:cxnSp>
      <p:sp>
        <p:nvSpPr>
          <p:cNvPr id="272" name="Google Shape;272;p12"/>
          <p:cNvSpPr/>
          <p:nvPr/>
        </p:nvSpPr>
        <p:spPr>
          <a:xfrm rot="-168588" flipH="1">
            <a:off x="2701621" y="6183245"/>
            <a:ext cx="750565" cy="1163188"/>
          </a:xfrm>
          <a:prstGeom prst="lightningBolt">
            <a:avLst/>
          </a:prstGeom>
          <a:solidFill>
            <a:srgbClr val="FF0000"/>
          </a:solidFill>
          <a:ln w="190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12"/>
          <p:cNvSpPr/>
          <p:nvPr/>
        </p:nvSpPr>
        <p:spPr>
          <a:xfrm>
            <a:off x="3914119" y="5553413"/>
            <a:ext cx="2320901" cy="288995"/>
          </a:xfrm>
          <a:prstGeom prst="rect">
            <a:avLst/>
          </a:prstGeom>
          <a:solidFill>
            <a:srgbClr val="D8D8D8"/>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200" u="sng">
                <a:solidFill>
                  <a:schemeClr val="dk1"/>
                </a:solidFill>
                <a:latin typeface="Meiryo"/>
                <a:ea typeface="Meiryo"/>
                <a:cs typeface="Meiryo"/>
                <a:sym typeface="Meiryo"/>
              </a:rPr>
              <a:t>特定の細菌や病原菌にのみ</a:t>
            </a:r>
            <a:r>
              <a:rPr lang="ja-JP" sz="1200">
                <a:solidFill>
                  <a:schemeClr val="dk1"/>
                </a:solidFill>
                <a:latin typeface="Meiryo"/>
                <a:ea typeface="Meiryo"/>
                <a:cs typeface="Meiryo"/>
                <a:sym typeface="Meiryo"/>
              </a:rPr>
              <a:t>作用</a:t>
            </a:r>
            <a:endParaRPr sz="1200">
              <a:solidFill>
                <a:schemeClr val="dk1"/>
              </a:solidFill>
              <a:latin typeface="Meiryo"/>
              <a:ea typeface="Meiryo"/>
              <a:cs typeface="Meiryo"/>
              <a:sym typeface="Meiryo"/>
            </a:endParaRPr>
          </a:p>
        </p:txBody>
      </p:sp>
      <p:cxnSp>
        <p:nvCxnSpPr>
          <p:cNvPr id="274" name="Google Shape;274;p12"/>
          <p:cNvCxnSpPr/>
          <p:nvPr/>
        </p:nvCxnSpPr>
        <p:spPr>
          <a:xfrm flipH="1">
            <a:off x="3728006" y="5571456"/>
            <a:ext cx="4754" cy="411706"/>
          </a:xfrm>
          <a:prstGeom prst="straightConnector1">
            <a:avLst/>
          </a:prstGeom>
          <a:noFill/>
          <a:ln w="57150" cap="flat" cmpd="sng">
            <a:solidFill>
              <a:schemeClr val="dk1"/>
            </a:solidFill>
            <a:prstDash val="dash"/>
            <a:miter lim="800000"/>
            <a:headEnd type="none" w="sm" len="sm"/>
            <a:tailEnd type="triangle" w="med" len="med"/>
          </a:ln>
        </p:spPr>
      </p:cxnSp>
      <p:pic>
        <p:nvPicPr>
          <p:cNvPr id="275" name="Google Shape;275;p12"/>
          <p:cNvPicPr preferRelativeResize="0"/>
          <p:nvPr/>
        </p:nvPicPr>
        <p:blipFill rotWithShape="1">
          <a:blip r:embed="rId6">
            <a:alphaModFix/>
          </a:blip>
          <a:srcRect/>
          <a:stretch/>
        </p:blipFill>
        <p:spPr>
          <a:xfrm>
            <a:off x="472392" y="6244465"/>
            <a:ext cx="281821" cy="281746"/>
          </a:xfrm>
          <a:prstGeom prst="rect">
            <a:avLst/>
          </a:prstGeom>
          <a:noFill/>
          <a:ln>
            <a:noFill/>
          </a:ln>
        </p:spPr>
      </p:pic>
      <p:pic>
        <p:nvPicPr>
          <p:cNvPr id="276" name="Google Shape;276;p12"/>
          <p:cNvPicPr preferRelativeResize="0"/>
          <p:nvPr/>
        </p:nvPicPr>
        <p:blipFill rotWithShape="1">
          <a:blip r:embed="rId6">
            <a:alphaModFix/>
          </a:blip>
          <a:srcRect/>
          <a:stretch/>
        </p:blipFill>
        <p:spPr>
          <a:xfrm>
            <a:off x="305128" y="6266288"/>
            <a:ext cx="281821" cy="281746"/>
          </a:xfrm>
          <a:prstGeom prst="rect">
            <a:avLst/>
          </a:prstGeom>
          <a:noFill/>
          <a:ln>
            <a:noFill/>
          </a:ln>
        </p:spPr>
      </p:pic>
      <p:pic>
        <p:nvPicPr>
          <p:cNvPr id="277" name="Google Shape;277;p12"/>
          <p:cNvPicPr preferRelativeResize="0"/>
          <p:nvPr/>
        </p:nvPicPr>
        <p:blipFill rotWithShape="1">
          <a:blip r:embed="rId6">
            <a:alphaModFix/>
          </a:blip>
          <a:srcRect/>
          <a:stretch/>
        </p:blipFill>
        <p:spPr>
          <a:xfrm>
            <a:off x="555229" y="6410269"/>
            <a:ext cx="281821" cy="281746"/>
          </a:xfrm>
          <a:prstGeom prst="rect">
            <a:avLst/>
          </a:prstGeom>
          <a:noFill/>
          <a:ln>
            <a:noFill/>
          </a:ln>
        </p:spPr>
      </p:pic>
      <p:pic>
        <p:nvPicPr>
          <p:cNvPr id="278" name="Google Shape;278;p12"/>
          <p:cNvPicPr preferRelativeResize="0"/>
          <p:nvPr/>
        </p:nvPicPr>
        <p:blipFill rotWithShape="1">
          <a:blip r:embed="rId6">
            <a:alphaModFix/>
          </a:blip>
          <a:srcRect/>
          <a:stretch/>
        </p:blipFill>
        <p:spPr>
          <a:xfrm>
            <a:off x="610272" y="6145917"/>
            <a:ext cx="281821" cy="281746"/>
          </a:xfrm>
          <a:prstGeom prst="rect">
            <a:avLst/>
          </a:prstGeom>
          <a:noFill/>
          <a:ln>
            <a:noFill/>
          </a:ln>
        </p:spPr>
      </p:pic>
      <p:pic>
        <p:nvPicPr>
          <p:cNvPr id="279" name="Google Shape;279;p12"/>
          <p:cNvPicPr preferRelativeResize="0"/>
          <p:nvPr/>
        </p:nvPicPr>
        <p:blipFill rotWithShape="1">
          <a:blip r:embed="rId6">
            <a:alphaModFix/>
          </a:blip>
          <a:srcRect/>
          <a:stretch/>
        </p:blipFill>
        <p:spPr>
          <a:xfrm>
            <a:off x="801047" y="6181040"/>
            <a:ext cx="281821" cy="281746"/>
          </a:xfrm>
          <a:prstGeom prst="rect">
            <a:avLst/>
          </a:prstGeom>
          <a:noFill/>
          <a:ln>
            <a:noFill/>
          </a:ln>
        </p:spPr>
      </p:pic>
      <p:pic>
        <p:nvPicPr>
          <p:cNvPr id="280" name="Google Shape;280;p12"/>
          <p:cNvPicPr preferRelativeResize="0"/>
          <p:nvPr/>
        </p:nvPicPr>
        <p:blipFill rotWithShape="1">
          <a:blip r:embed="rId6">
            <a:alphaModFix/>
          </a:blip>
          <a:srcRect/>
          <a:stretch/>
        </p:blipFill>
        <p:spPr>
          <a:xfrm>
            <a:off x="700944" y="6326152"/>
            <a:ext cx="281821" cy="281746"/>
          </a:xfrm>
          <a:prstGeom prst="rect">
            <a:avLst/>
          </a:prstGeom>
          <a:noFill/>
          <a:ln>
            <a:noFill/>
          </a:ln>
        </p:spPr>
      </p:pic>
      <p:sp>
        <p:nvSpPr>
          <p:cNvPr id="2" name="吹き出し: 円形 1">
            <a:extLst>
              <a:ext uri="{FF2B5EF4-FFF2-40B4-BE49-F238E27FC236}">
                <a16:creationId xmlns:a16="http://schemas.microsoft.com/office/drawing/2014/main" id="{FBE48EC0-C5FC-A648-400E-634D9E44D3E3}"/>
              </a:ext>
            </a:extLst>
          </p:cNvPr>
          <p:cNvSpPr/>
          <p:nvPr/>
        </p:nvSpPr>
        <p:spPr>
          <a:xfrm>
            <a:off x="206171" y="5165202"/>
            <a:ext cx="1786906" cy="446378"/>
          </a:xfrm>
          <a:prstGeom prst="wedgeEllipseCallout">
            <a:avLst>
              <a:gd name="adj1" fmla="val -23321"/>
              <a:gd name="adj2" fmla="val 110867"/>
            </a:avLst>
          </a:prstGeom>
          <a:solidFill>
            <a:schemeClr val="bg1"/>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Google Shape;260;p12"/>
          <p:cNvSpPr/>
          <p:nvPr/>
        </p:nvSpPr>
        <p:spPr>
          <a:xfrm>
            <a:off x="259241" y="5240069"/>
            <a:ext cx="1688968" cy="34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900" b="1" dirty="0">
                <a:solidFill>
                  <a:schemeClr val="dk1"/>
                </a:solidFill>
                <a:latin typeface="Meiryo"/>
                <a:ea typeface="Meiryo"/>
                <a:cs typeface="Meiryo"/>
                <a:sym typeface="Meiryo"/>
              </a:rPr>
              <a:t>たくさん増えてきたぞ！</a:t>
            </a:r>
            <a:endParaRPr sz="900" b="1" dirty="0">
              <a:solidFill>
                <a:schemeClr val="dk1"/>
              </a:solidFill>
              <a:latin typeface="Meiryo"/>
              <a:ea typeface="Meiryo"/>
              <a:cs typeface="Meiryo"/>
              <a:sym typeface="Meiry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3"/>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新技術のご紹介</a:t>
            </a:r>
            <a:endParaRPr/>
          </a:p>
        </p:txBody>
      </p:sp>
      <p:sp>
        <p:nvSpPr>
          <p:cNvPr id="286" name="Google Shape;286;p13"/>
          <p:cNvSpPr txBox="1"/>
          <p:nvPr/>
        </p:nvSpPr>
        <p:spPr>
          <a:xfrm>
            <a:off x="434763" y="745733"/>
            <a:ext cx="5988473"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毒素産生抑制実験では、緑膿菌に当社の新技術である阻害剤（毒素産生抑制剤）を作用させた結果、緑膿菌を殺すことなく、毒素の産生だけを抑制することができました。また、真菌（カビ）類にも効果を発揮することが証明されています。</a:t>
            </a:r>
            <a:endParaRPr sz="1100">
              <a:solidFill>
                <a:schemeClr val="dk1"/>
              </a:solidFill>
              <a:latin typeface="Meiryo"/>
              <a:ea typeface="Meiryo"/>
              <a:cs typeface="Meiryo"/>
              <a:sym typeface="Meiryo"/>
            </a:endParaRPr>
          </a:p>
        </p:txBody>
      </p:sp>
      <p:sp>
        <p:nvSpPr>
          <p:cNvPr id="287" name="Google Shape;287;p13"/>
          <p:cNvSpPr txBox="1"/>
          <p:nvPr/>
        </p:nvSpPr>
        <p:spPr>
          <a:xfrm>
            <a:off x="441112" y="4163577"/>
            <a:ext cx="5889942"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さらに、この阻害剤（毒素産生抑制剤）と抗炎症剤を配合した軟膏を作り、水虫、虫刺されなどの肌トラブルがある人の肌に塗布したところ、あらゆる肌トラブルの改善に効果がありました。</a:t>
            </a:r>
            <a:endParaRPr sz="1100">
              <a:solidFill>
                <a:schemeClr val="dk1"/>
              </a:solidFill>
              <a:latin typeface="Meiryo"/>
              <a:ea typeface="Meiryo"/>
              <a:cs typeface="Meiryo"/>
              <a:sym typeface="Meiryo"/>
            </a:endParaRPr>
          </a:p>
        </p:txBody>
      </p:sp>
      <p:sp>
        <p:nvSpPr>
          <p:cNvPr id="288" name="Google Shape;288;p13"/>
          <p:cNvSpPr txBox="1"/>
          <p:nvPr/>
        </p:nvSpPr>
        <p:spPr>
          <a:xfrm>
            <a:off x="572719" y="4981513"/>
            <a:ext cx="3389681" cy="297004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b="1">
                <a:solidFill>
                  <a:schemeClr val="dk1"/>
                </a:solidFill>
                <a:latin typeface="Meiryo"/>
                <a:ea typeface="Meiryo"/>
                <a:cs typeface="Meiryo"/>
                <a:sym typeface="Meiryo"/>
              </a:rPr>
              <a:t>使用した感想：</a:t>
            </a:r>
            <a:endParaRPr sz="1100" b="1">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口元にアトピーがあり痒みが酷かったが、この軟膏を塗った途端、痒みが治まり、アトピーが良くなった。また、長年、股間に痒みがあり、ステロイド薬を塗っていたが、この軟膏にはステロイド薬と同じ効果があった。（50代男性）</a:t>
            </a:r>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●顔面のアトピーが良くなり、痒みも治まった。ステロイドと違い安全性が高いので、早く製品化して欲しい。（40代女性）</a:t>
            </a:r>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●蚊に刺され痒かったのでこの軟膏を塗ってみたら、たちまち痒みが治まった。（60代女性）</a:t>
            </a:r>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●飛行機内でつまづいて倒れた際に負った傷が化膿していたが、この軟膏を塗ってみたところ、すぐに傷が治った。（60代男性）</a:t>
            </a:r>
            <a:endParaRPr/>
          </a:p>
        </p:txBody>
      </p:sp>
      <p:sp>
        <p:nvSpPr>
          <p:cNvPr id="289" name="Google Shape;289;p13"/>
          <p:cNvSpPr txBox="1"/>
          <p:nvPr/>
        </p:nvSpPr>
        <p:spPr>
          <a:xfrm>
            <a:off x="475373" y="8148008"/>
            <a:ext cx="590725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この新技術は、口に入っても肌に塗っても安全であり、スキンケア分野以外でも活用が可能です。</a:t>
            </a:r>
            <a:endParaRPr sz="1100">
              <a:solidFill>
                <a:schemeClr val="dk1"/>
              </a:solidFill>
              <a:latin typeface="Meiryo"/>
              <a:ea typeface="Meiryo"/>
              <a:cs typeface="Meiryo"/>
              <a:sym typeface="Meiryo"/>
            </a:endParaRPr>
          </a:p>
        </p:txBody>
      </p:sp>
      <p:sp>
        <p:nvSpPr>
          <p:cNvPr id="290" name="Google Shape;290;p13"/>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-12-</a:t>
            </a:r>
            <a:endParaRPr sz="1400" b="1">
              <a:solidFill>
                <a:srgbClr val="757575"/>
              </a:solidFill>
              <a:latin typeface="Meiryo"/>
              <a:ea typeface="Meiryo"/>
              <a:cs typeface="Meiryo"/>
              <a:sym typeface="Meiryo"/>
            </a:endParaRPr>
          </a:p>
        </p:txBody>
      </p:sp>
      <p:pic>
        <p:nvPicPr>
          <p:cNvPr id="291" name="Google Shape;291;p13"/>
          <p:cNvPicPr preferRelativeResize="0"/>
          <p:nvPr/>
        </p:nvPicPr>
        <p:blipFill rotWithShape="1">
          <a:blip r:embed="rId3">
            <a:alphaModFix/>
          </a:blip>
          <a:srcRect l="36953" t="44507" r="37218" b="42495"/>
          <a:stretch/>
        </p:blipFill>
        <p:spPr>
          <a:xfrm>
            <a:off x="578815" y="2035455"/>
            <a:ext cx="3655048" cy="1540672"/>
          </a:xfrm>
          <a:prstGeom prst="rect">
            <a:avLst/>
          </a:prstGeom>
          <a:noFill/>
          <a:ln>
            <a:noFill/>
          </a:ln>
        </p:spPr>
      </p:pic>
      <p:sp>
        <p:nvSpPr>
          <p:cNvPr id="292" name="Google Shape;292;p13"/>
          <p:cNvSpPr/>
          <p:nvPr/>
        </p:nvSpPr>
        <p:spPr>
          <a:xfrm>
            <a:off x="607546" y="1834462"/>
            <a:ext cx="3597586" cy="1834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b="1">
                <a:solidFill>
                  <a:schemeClr val="dk1"/>
                </a:solidFill>
                <a:latin typeface="Arial"/>
                <a:ea typeface="Arial"/>
                <a:cs typeface="Arial"/>
                <a:sym typeface="Arial"/>
              </a:rPr>
              <a:t>緑膿菌</a:t>
            </a:r>
            <a:endParaRPr/>
          </a:p>
        </p:txBody>
      </p:sp>
      <p:sp>
        <p:nvSpPr>
          <p:cNvPr id="293" name="Google Shape;293;p13"/>
          <p:cNvSpPr/>
          <p:nvPr/>
        </p:nvSpPr>
        <p:spPr>
          <a:xfrm>
            <a:off x="4497361" y="1834462"/>
            <a:ext cx="1753093" cy="1834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b="1">
                <a:solidFill>
                  <a:schemeClr val="dk1"/>
                </a:solidFill>
                <a:latin typeface="Arial"/>
                <a:ea typeface="Arial"/>
                <a:cs typeface="Arial"/>
                <a:sym typeface="Arial"/>
              </a:rPr>
              <a:t>水虫菌</a:t>
            </a:r>
            <a:endParaRPr/>
          </a:p>
        </p:txBody>
      </p:sp>
      <p:grpSp>
        <p:nvGrpSpPr>
          <p:cNvPr id="294" name="Google Shape;294;p13"/>
          <p:cNvGrpSpPr/>
          <p:nvPr/>
        </p:nvGrpSpPr>
        <p:grpSpPr>
          <a:xfrm>
            <a:off x="4459165" y="2095970"/>
            <a:ext cx="1820020" cy="1468585"/>
            <a:chOff x="4491662" y="2317871"/>
            <a:chExt cx="1696466" cy="1330541"/>
          </a:xfrm>
        </p:grpSpPr>
        <p:pic>
          <p:nvPicPr>
            <p:cNvPr id="295" name="Google Shape;295;p13"/>
            <p:cNvPicPr preferRelativeResize="0"/>
            <p:nvPr/>
          </p:nvPicPr>
          <p:blipFill rotWithShape="1">
            <a:blip r:embed="rId4">
              <a:alphaModFix/>
            </a:blip>
            <a:srcRect l="34691" t="41415" r="34198" b="29456"/>
            <a:stretch/>
          </p:blipFill>
          <p:spPr>
            <a:xfrm>
              <a:off x="4491662" y="2317871"/>
              <a:ext cx="1696466" cy="1330541"/>
            </a:xfrm>
            <a:prstGeom prst="rect">
              <a:avLst/>
            </a:prstGeom>
            <a:noFill/>
            <a:ln>
              <a:noFill/>
            </a:ln>
          </p:spPr>
        </p:pic>
        <p:pic>
          <p:nvPicPr>
            <p:cNvPr id="296" name="Google Shape;296;p13"/>
            <p:cNvPicPr preferRelativeResize="0"/>
            <p:nvPr/>
          </p:nvPicPr>
          <p:blipFill rotWithShape="1">
            <a:blip r:embed="rId5">
              <a:alphaModFix/>
            </a:blip>
            <a:srcRect l="76907" t="63813" r="7334" b="23449"/>
            <a:stretch/>
          </p:blipFill>
          <p:spPr>
            <a:xfrm>
              <a:off x="5517755" y="3165864"/>
              <a:ext cx="546975" cy="186401"/>
            </a:xfrm>
            <a:prstGeom prst="rect">
              <a:avLst/>
            </a:prstGeom>
            <a:noFill/>
            <a:ln>
              <a:noFill/>
            </a:ln>
          </p:spPr>
        </p:pic>
      </p:grpSp>
      <p:pic>
        <p:nvPicPr>
          <p:cNvPr id="297" name="Google Shape;297;p13"/>
          <p:cNvPicPr preferRelativeResize="0"/>
          <p:nvPr/>
        </p:nvPicPr>
        <p:blipFill rotWithShape="1">
          <a:blip r:embed="rId6">
            <a:alphaModFix/>
          </a:blip>
          <a:srcRect l="26544" t="32744" r="22469" b="15871"/>
          <a:stretch/>
        </p:blipFill>
        <p:spPr>
          <a:xfrm>
            <a:off x="4093064" y="5300360"/>
            <a:ext cx="2501188" cy="1673192"/>
          </a:xfrm>
          <a:prstGeom prst="rect">
            <a:avLst/>
          </a:prstGeom>
          <a:noFill/>
          <a:ln>
            <a:noFill/>
          </a:ln>
        </p:spPr>
      </p:pic>
      <p:sp>
        <p:nvSpPr>
          <p:cNvPr id="298" name="Google Shape;298;p13"/>
          <p:cNvSpPr/>
          <p:nvPr/>
        </p:nvSpPr>
        <p:spPr>
          <a:xfrm>
            <a:off x="4340266" y="4986568"/>
            <a:ext cx="1982322" cy="17540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b="1">
                <a:solidFill>
                  <a:schemeClr val="dk1"/>
                </a:solidFill>
                <a:latin typeface="Arial"/>
                <a:ea typeface="Arial"/>
                <a:cs typeface="Arial"/>
                <a:sym typeface="Arial"/>
              </a:rPr>
              <a:t>肌トラブルの改善</a:t>
            </a:r>
            <a:endParaRPr/>
          </a:p>
        </p:txBody>
      </p:sp>
      <p:sp>
        <p:nvSpPr>
          <p:cNvPr id="299" name="Google Shape;299;p13"/>
          <p:cNvSpPr/>
          <p:nvPr/>
        </p:nvSpPr>
        <p:spPr>
          <a:xfrm>
            <a:off x="4236740" y="7008618"/>
            <a:ext cx="2189373" cy="4239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100" b="1">
                <a:solidFill>
                  <a:schemeClr val="dk1"/>
                </a:solidFill>
                <a:latin typeface="Arial"/>
                <a:ea typeface="Arial"/>
                <a:cs typeface="Arial"/>
                <a:sym typeface="Arial"/>
              </a:rPr>
              <a:t>新技術を活用した軟膏の塗布（10歳女子）</a:t>
            </a:r>
            <a:endParaRPr/>
          </a:p>
        </p:txBody>
      </p:sp>
      <p:sp>
        <p:nvSpPr>
          <p:cNvPr id="300" name="Google Shape;300;p13"/>
          <p:cNvSpPr/>
          <p:nvPr/>
        </p:nvSpPr>
        <p:spPr>
          <a:xfrm>
            <a:off x="526943" y="1535086"/>
            <a:ext cx="5790438" cy="2261730"/>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13"/>
          <p:cNvSpPr/>
          <p:nvPr/>
        </p:nvSpPr>
        <p:spPr>
          <a:xfrm>
            <a:off x="2215090" y="1494522"/>
            <a:ext cx="2494495" cy="182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Meiryo"/>
                <a:ea typeface="Meiryo"/>
                <a:cs typeface="Meiryo"/>
                <a:sym typeface="Meiryo"/>
              </a:rPr>
              <a:t>【毒素産生の抑制実験結果】</a:t>
            </a:r>
            <a:endParaRPr sz="1400" b="1">
              <a:solidFill>
                <a:schemeClr val="dk1"/>
              </a:solidFill>
              <a:latin typeface="Meiryo"/>
              <a:ea typeface="Meiryo"/>
              <a:cs typeface="Meiryo"/>
              <a:sym typeface="Meiry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4"/>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事業展開</a:t>
            </a:r>
            <a:endParaRPr/>
          </a:p>
        </p:txBody>
      </p:sp>
      <p:sp>
        <p:nvSpPr>
          <p:cNvPr id="307" name="Google Shape;307;p14"/>
          <p:cNvSpPr txBox="1"/>
          <p:nvPr/>
        </p:nvSpPr>
        <p:spPr>
          <a:xfrm>
            <a:off x="434763" y="764783"/>
            <a:ext cx="5988473" cy="62786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ジョイ・クル株式会社は、京都府立大学認定のスタートアップで、大学発のベンチャー企業です。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当社の『防腐剤無添加技術』と『病原菌無毒化技術』は、肌に悪影響を与える防腐剤の使用を根本から見直し、肌トラブルの予防と改善を同時に実現する革新的な技術です。これらの技術は化粧品やシャンプーはもちろん、幅広い製品分野に応用可能で、防腐剤を使用しない製品開発の新しい基準を打ち立て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防腐剤無添加技術』は肌トラブルがまだ発生していない人々にも効果的であり、『病原菌無毒化技術』は既に肌トラブルを抱えている人々に有効です。この両技術を組み合わせることで、当社がターゲットとする対象は、肌トラブルを抱える60％の人々にとどまらず、全ての国民がターゲットとなり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600" b="1">
                <a:solidFill>
                  <a:schemeClr val="dk1"/>
                </a:solidFill>
                <a:latin typeface="Meiryo"/>
                <a:ea typeface="Meiryo"/>
                <a:cs typeface="Meiryo"/>
                <a:sym typeface="Meiryo"/>
              </a:rPr>
              <a:t>●</a:t>
            </a:r>
            <a:r>
              <a:rPr lang="ja-JP" sz="1600" b="1" u="sng">
                <a:solidFill>
                  <a:schemeClr val="dk1"/>
                </a:solidFill>
                <a:latin typeface="Meiryo"/>
                <a:ea typeface="Meiryo"/>
                <a:cs typeface="Meiryo"/>
                <a:sym typeface="Meiryo"/>
              </a:rPr>
              <a:t>強みと優位性</a:t>
            </a:r>
            <a:endParaRPr sz="1600" b="1" u="sng">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現在、</a:t>
            </a:r>
            <a:r>
              <a:rPr lang="ja-JP" sz="1100" b="1" u="sng">
                <a:solidFill>
                  <a:schemeClr val="dk1"/>
                </a:solidFill>
                <a:latin typeface="Meiryo"/>
                <a:ea typeface="Meiryo"/>
                <a:cs typeface="Meiryo"/>
                <a:sym typeface="Meiryo"/>
              </a:rPr>
              <a:t>完全に防腐剤や殺菌物質を使用しない技術を持つメーカーは存在しません</a:t>
            </a:r>
            <a:r>
              <a:rPr lang="ja-JP" sz="1100">
                <a:solidFill>
                  <a:schemeClr val="dk1"/>
                </a:solidFill>
                <a:latin typeface="Meiryo"/>
                <a:ea typeface="Meiryo"/>
                <a:cs typeface="Meiryo"/>
                <a:sym typeface="Meiryo"/>
              </a:rPr>
              <a:t>。防腐剤無添加や自然派をうたった製品も、実際には防腐剤リストにない殺菌物質を使用しているのが現状です。そのため、当社の『防腐剤無添加技術』は、競合がほとんど存在しません。</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そして、あらゆる病原菌を無毒化する『病原菌無毒化技術』も</a:t>
            </a:r>
            <a:r>
              <a:rPr lang="ja-JP" sz="1100" b="1" u="sng">
                <a:solidFill>
                  <a:schemeClr val="dk1"/>
                </a:solidFill>
                <a:latin typeface="Meiryo"/>
                <a:ea typeface="Meiryo"/>
                <a:cs typeface="Meiryo"/>
                <a:sym typeface="Meiryo"/>
              </a:rPr>
              <a:t>世界初の独自技術</a:t>
            </a:r>
            <a:r>
              <a:rPr lang="ja-JP" sz="1100">
                <a:solidFill>
                  <a:schemeClr val="dk1"/>
                </a:solidFill>
                <a:latin typeface="Meiryo"/>
                <a:ea typeface="Meiryo"/>
                <a:cs typeface="Meiryo"/>
                <a:sym typeface="Meiryo"/>
              </a:rPr>
              <a:t>であり、他に類を見ません。これにより、肌の健康に不可欠な皮膚常在菌を守る製品開発が可能です。</a:t>
            </a: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a:t>
            </a: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また、当社の技術を広く社会に還元するため、</a:t>
            </a:r>
            <a:r>
              <a:rPr lang="ja-JP" sz="1100" u="sng">
                <a:solidFill>
                  <a:schemeClr val="dk1"/>
                </a:solidFill>
                <a:latin typeface="Meiryo"/>
                <a:ea typeface="Meiryo"/>
                <a:cs typeface="Meiryo"/>
                <a:sym typeface="Meiryo"/>
              </a:rPr>
              <a:t>自社製品の製造は行わず</a:t>
            </a:r>
            <a:r>
              <a:rPr lang="ja-JP" sz="1100">
                <a:solidFill>
                  <a:schemeClr val="dk1"/>
                </a:solidFill>
                <a:latin typeface="Meiryo"/>
                <a:ea typeface="Meiryo"/>
                <a:cs typeface="Meiryo"/>
                <a:sym typeface="Meiryo"/>
              </a:rPr>
              <a:t>、さまざまな分野のメーカーに対して柔軟に</a:t>
            </a:r>
            <a:r>
              <a:rPr lang="ja-JP" sz="1100" b="1" u="sng">
                <a:solidFill>
                  <a:schemeClr val="dk1"/>
                </a:solidFill>
                <a:latin typeface="Meiryo"/>
                <a:ea typeface="Meiryo"/>
                <a:cs typeface="Meiryo"/>
                <a:sym typeface="Meiryo"/>
              </a:rPr>
              <a:t>技術を提供</a:t>
            </a:r>
            <a:r>
              <a:rPr lang="ja-JP" sz="1100">
                <a:solidFill>
                  <a:schemeClr val="dk1"/>
                </a:solidFill>
                <a:latin typeface="Meiryo"/>
                <a:ea typeface="Meiryo"/>
                <a:cs typeface="Meiryo"/>
                <a:sym typeface="Meiryo"/>
              </a:rPr>
              <a:t>します。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200" b="1">
              <a:solidFill>
                <a:schemeClr val="dk1"/>
              </a:solidFill>
              <a:latin typeface="Meiryo"/>
              <a:ea typeface="Meiryo"/>
              <a:cs typeface="Meiryo"/>
              <a:sym typeface="Meiryo"/>
            </a:endParaRPr>
          </a:p>
        </p:txBody>
      </p:sp>
      <p:graphicFrame>
        <p:nvGraphicFramePr>
          <p:cNvPr id="308" name="Google Shape;308;p14"/>
          <p:cNvGraphicFramePr/>
          <p:nvPr/>
        </p:nvGraphicFramePr>
        <p:xfrm>
          <a:off x="514499" y="3234306"/>
          <a:ext cx="5829000" cy="1892902"/>
        </p:xfrm>
        <a:graphic>
          <a:graphicData uri="http://schemas.openxmlformats.org/drawingml/2006/table">
            <a:tbl>
              <a:tblPr firstRow="1" bandRow="1">
                <a:noFill/>
                <a:tableStyleId>{B6887601-D3ED-4791-A67C-49C61BB8DC9F}</a:tableStyleId>
              </a:tblPr>
              <a:tblGrid>
                <a:gridCol w="1943000">
                  <a:extLst>
                    <a:ext uri="{9D8B030D-6E8A-4147-A177-3AD203B41FA5}">
                      <a16:colId xmlns:a16="http://schemas.microsoft.com/office/drawing/2014/main" val="20000"/>
                    </a:ext>
                  </a:extLst>
                </a:gridCol>
                <a:gridCol w="1943000">
                  <a:extLst>
                    <a:ext uri="{9D8B030D-6E8A-4147-A177-3AD203B41FA5}">
                      <a16:colId xmlns:a16="http://schemas.microsoft.com/office/drawing/2014/main" val="20001"/>
                    </a:ext>
                  </a:extLst>
                </a:gridCol>
                <a:gridCol w="1943000">
                  <a:extLst>
                    <a:ext uri="{9D8B030D-6E8A-4147-A177-3AD203B41FA5}">
                      <a16:colId xmlns:a16="http://schemas.microsoft.com/office/drawing/2014/main" val="20002"/>
                    </a:ext>
                  </a:extLst>
                </a:gridCol>
              </a:tblGrid>
              <a:tr h="322950">
                <a:tc gridSpan="3">
                  <a:txBody>
                    <a:bodyPr/>
                    <a:lstStyle/>
                    <a:p>
                      <a:pPr marL="0" marR="0" lvl="0" indent="0" algn="ctr" rtl="0">
                        <a:spcBef>
                          <a:spcPts val="0"/>
                        </a:spcBef>
                        <a:spcAft>
                          <a:spcPts val="0"/>
                        </a:spcAft>
                        <a:buNone/>
                      </a:pPr>
                      <a:r>
                        <a:rPr lang="ja-JP" sz="1600">
                          <a:latin typeface="Meiryo"/>
                          <a:ea typeface="Meiryo"/>
                          <a:cs typeface="Meiryo"/>
                          <a:sym typeface="Meiryo"/>
                        </a:rPr>
                        <a:t>ジョイ・クルの強みと優位性</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451250">
                <a:tc>
                  <a:txBody>
                    <a:bodyPr/>
                    <a:lstStyle/>
                    <a:p>
                      <a:pPr marL="0" marR="0" lvl="0" indent="0" algn="ctr" rtl="0">
                        <a:spcBef>
                          <a:spcPts val="0"/>
                        </a:spcBef>
                        <a:spcAft>
                          <a:spcPts val="0"/>
                        </a:spcAft>
                        <a:buNone/>
                      </a:pPr>
                      <a:r>
                        <a:rPr lang="ja-JP" sz="1400" b="1">
                          <a:latin typeface="Meiryo"/>
                          <a:ea typeface="Meiryo"/>
                          <a:cs typeface="Meiryo"/>
                          <a:sym typeface="Meiryo"/>
                        </a:rPr>
                        <a:t>高い技術開発力</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spcBef>
                          <a:spcPts val="0"/>
                        </a:spcBef>
                        <a:spcAft>
                          <a:spcPts val="0"/>
                        </a:spcAft>
                        <a:buNone/>
                      </a:pPr>
                      <a:r>
                        <a:rPr lang="ja-JP" sz="1400" b="1">
                          <a:latin typeface="Meiryo"/>
                          <a:ea typeface="Meiryo"/>
                          <a:cs typeface="Meiryo"/>
                          <a:sym typeface="Meiryo"/>
                        </a:rPr>
                        <a:t>競合は稀有</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spcBef>
                          <a:spcPts val="0"/>
                        </a:spcBef>
                        <a:spcAft>
                          <a:spcPts val="0"/>
                        </a:spcAft>
                        <a:buNone/>
                      </a:pPr>
                      <a:r>
                        <a:rPr lang="ja-JP" sz="1400" b="1">
                          <a:latin typeface="Meiryo"/>
                          <a:ea typeface="Meiryo"/>
                          <a:cs typeface="Meiryo"/>
                          <a:sym typeface="Meiryo"/>
                        </a:rPr>
                        <a:t>技術提供の</a:t>
                      </a:r>
                      <a:endParaRPr sz="1400" b="1">
                        <a:latin typeface="Meiryo"/>
                        <a:ea typeface="Meiryo"/>
                        <a:cs typeface="Meiryo"/>
                        <a:sym typeface="Meiryo"/>
                      </a:endParaRPr>
                    </a:p>
                    <a:p>
                      <a:pPr marL="0" marR="0" lvl="0" indent="0" algn="ctr" rtl="0">
                        <a:spcBef>
                          <a:spcPts val="0"/>
                        </a:spcBef>
                        <a:spcAft>
                          <a:spcPts val="0"/>
                        </a:spcAft>
                        <a:buNone/>
                      </a:pPr>
                      <a:r>
                        <a:rPr lang="ja-JP" sz="1400" b="1">
                          <a:latin typeface="Meiryo"/>
                          <a:ea typeface="Meiryo"/>
                          <a:cs typeface="Meiryo"/>
                          <a:sym typeface="Meiryo"/>
                        </a:rPr>
                        <a:t>自由度が高い</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778100">
                <a:tc>
                  <a:txBody>
                    <a:bodyPr/>
                    <a:lstStyle/>
                    <a:p>
                      <a:pPr marL="0" marR="0" lvl="0" indent="0" algn="ctr" rtl="0">
                        <a:lnSpc>
                          <a:spcPct val="152380"/>
                        </a:lnSpc>
                        <a:spcBef>
                          <a:spcPts val="0"/>
                        </a:spcBef>
                        <a:spcAft>
                          <a:spcPts val="0"/>
                        </a:spcAft>
                        <a:buNone/>
                      </a:pPr>
                      <a:r>
                        <a:rPr lang="ja-JP" sz="1050" b="0">
                          <a:latin typeface="Meiryo"/>
                          <a:ea typeface="Meiryo"/>
                          <a:cs typeface="Meiryo"/>
                          <a:sym typeface="Meiryo"/>
                        </a:rPr>
                        <a:t>大学の研究で裏付けられた　確かなエビデンス</a:t>
                      </a:r>
                      <a:endParaRPr sz="1050" b="0">
                        <a:latin typeface="Meiryo"/>
                        <a:ea typeface="Meiryo"/>
                        <a:cs typeface="Meiryo"/>
                        <a:sym typeface="Meiryo"/>
                      </a:endParaRPr>
                    </a:p>
                    <a:p>
                      <a:pPr marL="0" marR="0" lvl="0" indent="0" algn="ctr" rtl="0">
                        <a:lnSpc>
                          <a:spcPct val="177777"/>
                        </a:lnSpc>
                        <a:spcBef>
                          <a:spcPts val="0"/>
                        </a:spcBef>
                        <a:spcAft>
                          <a:spcPts val="0"/>
                        </a:spcAft>
                        <a:buNone/>
                      </a:pPr>
                      <a:r>
                        <a:rPr lang="ja-JP" sz="900" b="0">
                          <a:latin typeface="Meiryo"/>
                          <a:ea typeface="Meiryo"/>
                          <a:cs typeface="Meiryo"/>
                          <a:sym typeface="Meiryo"/>
                        </a:rPr>
                        <a:t>（国内特許５件、海外特許6件、特許出願準備中2件）</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2380"/>
                        </a:lnSpc>
                        <a:spcBef>
                          <a:spcPts val="0"/>
                        </a:spcBef>
                        <a:spcAft>
                          <a:spcPts val="0"/>
                        </a:spcAft>
                        <a:buClr>
                          <a:schemeClr val="dk1"/>
                        </a:buClr>
                        <a:buSzPts val="1050"/>
                        <a:buFont typeface="Meiryo"/>
                        <a:buNone/>
                      </a:pPr>
                      <a:r>
                        <a:rPr lang="ja-JP" sz="1050" b="0">
                          <a:latin typeface="Meiryo"/>
                          <a:ea typeface="Meiryo"/>
                          <a:cs typeface="Meiryo"/>
                          <a:sym typeface="Meiryo"/>
                        </a:rPr>
                        <a:t>『防腐剤無添加』『病原菌無毒化』技術領域において</a:t>
                      </a:r>
                      <a:endParaRPr sz="1050" b="0">
                        <a:latin typeface="Meiryo"/>
                        <a:ea typeface="Meiryo"/>
                        <a:cs typeface="Meiryo"/>
                        <a:sym typeface="Meiryo"/>
                      </a:endParaRPr>
                    </a:p>
                    <a:p>
                      <a:pPr marL="0" marR="0" lvl="0" indent="0" algn="ctr" rtl="0">
                        <a:lnSpc>
                          <a:spcPct val="152380"/>
                        </a:lnSpc>
                        <a:spcBef>
                          <a:spcPts val="0"/>
                        </a:spcBef>
                        <a:spcAft>
                          <a:spcPts val="0"/>
                        </a:spcAft>
                        <a:buClr>
                          <a:schemeClr val="dk1"/>
                        </a:buClr>
                        <a:buSzPts val="1050"/>
                        <a:buFont typeface="Meiryo"/>
                        <a:buNone/>
                      </a:pPr>
                      <a:r>
                        <a:rPr lang="ja-JP" sz="1050" b="0">
                          <a:latin typeface="Meiryo"/>
                          <a:ea typeface="Meiryo"/>
                          <a:cs typeface="Meiryo"/>
                          <a:sym typeface="Meiryo"/>
                        </a:rPr>
                        <a:t>“新”技術であり競合しない</a:t>
                      </a:r>
                      <a:endParaRPr sz="1050" b="0">
                        <a:latin typeface="Meiryo"/>
                        <a:ea typeface="Meiryo"/>
                        <a:cs typeface="Meiryo"/>
                        <a:sym typeface="Meiry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2380"/>
                        </a:lnSpc>
                        <a:spcBef>
                          <a:spcPts val="0"/>
                        </a:spcBef>
                        <a:spcAft>
                          <a:spcPts val="0"/>
                        </a:spcAft>
                        <a:buNone/>
                      </a:pPr>
                      <a:r>
                        <a:rPr lang="ja-JP" sz="1050" b="0">
                          <a:latin typeface="Meiryo"/>
                          <a:ea typeface="Meiryo"/>
                          <a:cs typeface="Meiryo"/>
                          <a:sym typeface="Meiryo"/>
                        </a:rPr>
                        <a:t>多方面の企業に対し</a:t>
                      </a:r>
                      <a:endParaRPr sz="1050" b="0">
                        <a:latin typeface="Meiryo"/>
                        <a:ea typeface="Meiryo"/>
                        <a:cs typeface="Meiryo"/>
                        <a:sym typeface="Meiryo"/>
                      </a:endParaRPr>
                    </a:p>
                    <a:p>
                      <a:pPr marL="0" marR="0" lvl="0" indent="0" algn="ctr" rtl="0">
                        <a:lnSpc>
                          <a:spcPct val="152380"/>
                        </a:lnSpc>
                        <a:spcBef>
                          <a:spcPts val="0"/>
                        </a:spcBef>
                        <a:spcAft>
                          <a:spcPts val="0"/>
                        </a:spcAft>
                        <a:buNone/>
                      </a:pPr>
                      <a:r>
                        <a:rPr lang="ja-JP" sz="1050" b="0">
                          <a:latin typeface="Meiryo"/>
                          <a:ea typeface="Meiryo"/>
                          <a:cs typeface="Meiryo"/>
                          <a:sym typeface="Meiryo"/>
                        </a:rPr>
                        <a:t>柔軟に技術提供が可能</a:t>
                      </a:r>
                      <a:endParaRPr sz="1050" b="0">
                        <a:latin typeface="Meiryo"/>
                        <a:ea typeface="Meiryo"/>
                        <a:cs typeface="Meiryo"/>
                        <a:sym typeface="Meiry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0" name="Google Shape;310;p14"/>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-13-</a:t>
            </a:r>
            <a:endParaRPr sz="1400" b="1">
              <a:solidFill>
                <a:srgbClr val="757575"/>
              </a:solidFill>
              <a:latin typeface="Meiryo"/>
              <a:ea typeface="Meiryo"/>
              <a:cs typeface="Meiryo"/>
              <a:sym typeface="Meiryo"/>
            </a:endParaRPr>
          </a:p>
        </p:txBody>
      </p:sp>
      <p:pic>
        <p:nvPicPr>
          <p:cNvPr id="4" name="図 3">
            <a:extLst>
              <a:ext uri="{FF2B5EF4-FFF2-40B4-BE49-F238E27FC236}">
                <a16:creationId xmlns:a16="http://schemas.microsoft.com/office/drawing/2014/main" id="{ABBE8DA6-7E2E-C083-9647-9C7254A9E76A}"/>
              </a:ext>
            </a:extLst>
          </p:cNvPr>
          <p:cNvPicPr>
            <a:picLocks noChangeAspect="1"/>
          </p:cNvPicPr>
          <p:nvPr/>
        </p:nvPicPr>
        <p:blipFill>
          <a:blip r:embed="rId3"/>
          <a:stretch>
            <a:fillRect/>
          </a:stretch>
        </p:blipFill>
        <p:spPr>
          <a:xfrm>
            <a:off x="1795332" y="6793674"/>
            <a:ext cx="3334011" cy="20645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事業展開</a:t>
            </a:r>
            <a:endParaRPr/>
          </a:p>
        </p:txBody>
      </p:sp>
      <p:sp>
        <p:nvSpPr>
          <p:cNvPr id="316" name="Google Shape;316;p15"/>
          <p:cNvSpPr txBox="1"/>
          <p:nvPr/>
        </p:nvSpPr>
        <p:spPr>
          <a:xfrm>
            <a:off x="434763" y="764783"/>
            <a:ext cx="5988473" cy="83715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Meiryo"/>
              <a:buNone/>
            </a:pPr>
            <a:r>
              <a:rPr lang="ja-JP" sz="1600" b="1" i="0" u="none" strike="noStrike" cap="none">
                <a:solidFill>
                  <a:srgbClr val="000000"/>
                </a:solidFill>
                <a:latin typeface="Meiryo"/>
                <a:ea typeface="Meiryo"/>
                <a:cs typeface="Meiryo"/>
                <a:sym typeface="Meiryo"/>
              </a:rPr>
              <a:t>●</a:t>
            </a:r>
            <a:r>
              <a:rPr lang="ja-JP" sz="1600" b="1" i="0" u="sng" strike="noStrike" cap="none">
                <a:solidFill>
                  <a:srgbClr val="000000"/>
                </a:solidFill>
                <a:latin typeface="Meiryo"/>
                <a:ea typeface="Meiryo"/>
                <a:cs typeface="Meiryo"/>
                <a:sym typeface="Meiryo"/>
              </a:rPr>
              <a:t>共創の可能性が期待される分野</a:t>
            </a:r>
            <a:endParaRPr sz="1600" b="1" i="0" u="sng"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Meiryo"/>
              <a:ea typeface="Meiryo"/>
              <a:cs typeface="Meiryo"/>
              <a:sym typeface="Meiryo"/>
            </a:endParaRPr>
          </a:p>
          <a:p>
            <a:pPr marL="171450" marR="0" lvl="0" indent="-1714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化粧品・スキンクリーム</a:t>
            </a:r>
            <a:endParaRPr sz="1200" b="1" i="0" u="none" strike="noStrike" cap="none">
              <a:solidFill>
                <a:srgbClr val="000000"/>
              </a:solidFill>
              <a:latin typeface="Meiryo"/>
              <a:ea typeface="Meiryo"/>
              <a:cs typeface="Meiryo"/>
              <a:sym typeface="Meiryo"/>
            </a:endParaRPr>
          </a:p>
          <a:p>
            <a:pPr marL="171450" marR="0" lvl="0" indent="-1714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シャンプー・コンディショナー</a:t>
            </a:r>
            <a:endParaRPr sz="1200" b="1"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Meiryo"/>
              <a:buNone/>
            </a:pPr>
            <a:r>
              <a:rPr lang="ja-JP" sz="1200" b="1" i="0" u="none" strike="noStrike" cap="none">
                <a:solidFill>
                  <a:srgbClr val="000000"/>
                </a:solidFill>
                <a:latin typeface="Meiryo"/>
                <a:ea typeface="Meiryo"/>
                <a:cs typeface="Meiryo"/>
                <a:sym typeface="Meiryo"/>
              </a:rPr>
              <a:t>　・ボディーソープ</a:t>
            </a:r>
            <a:endParaRPr sz="1200" b="1" i="0" u="none" strike="noStrike" cap="none">
              <a:solidFill>
                <a:srgbClr val="000000"/>
              </a:solidFill>
              <a:latin typeface="Meiryo"/>
              <a:ea typeface="Meiryo"/>
              <a:cs typeface="Meiryo"/>
              <a:sym typeface="Meiryo"/>
            </a:endParaRPr>
          </a:p>
          <a:p>
            <a:pPr marL="171450" marR="0" lvl="0" indent="-1714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目薬</a:t>
            </a:r>
            <a:endParaRPr sz="1200" b="1" i="0" u="none" strike="noStrike" cap="none">
              <a:solidFill>
                <a:srgbClr val="000000"/>
              </a:solidFill>
              <a:latin typeface="Meiryo"/>
              <a:ea typeface="Meiryo"/>
              <a:cs typeface="Meiryo"/>
              <a:sym typeface="Meiryo"/>
            </a:endParaRPr>
          </a:p>
          <a:p>
            <a:pPr marL="171450" marR="0" lvl="0" indent="-1714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ペット用品・畜産棒物用品</a:t>
            </a:r>
            <a:endParaRPr sz="1200" b="1" i="0" u="none" strike="noStrike" cap="none">
              <a:solidFill>
                <a:srgbClr val="000000"/>
              </a:solidFill>
              <a:latin typeface="Meiryo"/>
              <a:ea typeface="Meiryo"/>
              <a:cs typeface="Meiryo"/>
              <a:sym typeface="Meiryo"/>
            </a:endParaRPr>
          </a:p>
          <a:p>
            <a:pPr marL="171450" marR="0" lvl="0" indent="-1714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ペットボトル容器</a:t>
            </a:r>
            <a:endParaRPr sz="1200" b="1" i="0" u="none" strike="noStrike" cap="none">
              <a:solidFill>
                <a:srgbClr val="000000"/>
              </a:solidFill>
              <a:latin typeface="Meiryo"/>
              <a:ea typeface="Meiryo"/>
              <a:cs typeface="Meiryo"/>
              <a:sym typeface="Meiryo"/>
            </a:endParaRPr>
          </a:p>
          <a:p>
            <a:pPr marL="171450" marR="0" lvl="0" indent="-171450" algn="l" rtl="0">
              <a:lnSpc>
                <a:spcPct val="100000"/>
              </a:lnSpc>
              <a:spcBef>
                <a:spcPts val="0"/>
              </a:spcBef>
              <a:spcAft>
                <a:spcPts val="0"/>
              </a:spcAft>
              <a:buClr>
                <a:srgbClr val="000000"/>
              </a:buClr>
              <a:buSzPts val="1200"/>
              <a:buFont typeface="Noto Sans Symbols"/>
              <a:buChar char="✔"/>
            </a:pPr>
            <a:r>
              <a:rPr lang="ja-JP" sz="1200" b="1" i="0" u="none" strike="noStrike" cap="none">
                <a:solidFill>
                  <a:srgbClr val="000000"/>
                </a:solidFill>
                <a:latin typeface="Meiryo"/>
                <a:ea typeface="Meiryo"/>
                <a:cs typeface="Meiryo"/>
                <a:sym typeface="Meiryo"/>
              </a:rPr>
              <a:t>車の内装素材</a:t>
            </a:r>
            <a:endParaRPr sz="1200" b="1" i="0" u="none" strike="noStrike" cap="none">
              <a:solidFill>
                <a:srgbClr val="000000"/>
              </a:solidFill>
              <a:latin typeface="Meiryo"/>
              <a:ea typeface="Meiryo"/>
              <a:cs typeface="Meiryo"/>
              <a:sym typeface="Meiryo"/>
            </a:endParaRPr>
          </a:p>
          <a:p>
            <a:pPr marL="171450" marR="0" lvl="0" indent="-171450" algn="l" rtl="0">
              <a:lnSpc>
                <a:spcPct val="100000"/>
              </a:lnSpc>
              <a:spcBef>
                <a:spcPts val="0"/>
              </a:spcBef>
              <a:spcAft>
                <a:spcPts val="0"/>
              </a:spcAft>
              <a:buClr>
                <a:srgbClr val="000000"/>
              </a:buClr>
              <a:buSzPts val="1200"/>
              <a:buFont typeface="Noto Sans Symbols"/>
              <a:buChar char="✔"/>
            </a:pPr>
            <a:r>
              <a:rPr lang="ja-JP" sz="1200" b="0" i="0" u="none" strike="noStrike" cap="none">
                <a:solidFill>
                  <a:srgbClr val="000000"/>
                </a:solidFill>
                <a:latin typeface="Meiryo"/>
                <a:ea typeface="Meiryo"/>
                <a:cs typeface="Meiryo"/>
                <a:sym typeface="Meiryo"/>
              </a:rPr>
              <a:t>有用な土壌細菌を殺菌しない</a:t>
            </a:r>
            <a:r>
              <a:rPr lang="ja-JP" sz="1200" b="1" i="0" u="none" strike="noStrike" cap="none">
                <a:solidFill>
                  <a:srgbClr val="000000"/>
                </a:solidFill>
                <a:latin typeface="Meiryo"/>
                <a:ea typeface="Meiryo"/>
                <a:cs typeface="Meiryo"/>
                <a:sym typeface="Meiryo"/>
              </a:rPr>
              <a:t>新しい農薬</a:t>
            </a:r>
            <a:endParaRPr sz="1200" b="1" i="0" u="none" strike="noStrike" cap="none">
              <a:solidFill>
                <a:srgbClr val="000000"/>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本技術は応用範囲が広いことも特徴で、口に入っても全く無害であることから、開発対象分野は化粧品やシャンプーなどのスキンケア分野に留まらず、ペットフードや用品や畜産動物用品、車の内装素材や新しい農薬、点眼薬など多岐に渡り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特に、目に炎症を引き起こす防腐剤の配合が大きな課題となっている点眼薬分野では、防腐剤無添加技術は待ち望まれた技術と言えます。完全防腐剤無添加の目薬は使い切りタイプで製品化されていますが、経済性に欠けます。それ以外の防腐剤無添加目薬も、防腐剤リストには載っていない殺菌物質を配合しており、目に影響がないとは言えません。こうした現状を踏まえ、点眼薬分野の大手2社からは本技術に対する高い関心が寄せられており、既に協業に向けた取り組みが始まってい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600" b="1">
              <a:solidFill>
                <a:schemeClr val="dk1"/>
              </a:solidFill>
              <a:latin typeface="Meiryo"/>
              <a:ea typeface="Meiryo"/>
              <a:cs typeface="Meiryo"/>
              <a:sym typeface="Meiryo"/>
            </a:endParaRPr>
          </a:p>
          <a:p>
            <a:pPr marL="0" marR="0" lvl="0" indent="0" algn="l" rtl="0">
              <a:spcBef>
                <a:spcPts val="0"/>
              </a:spcBef>
              <a:spcAft>
                <a:spcPts val="0"/>
              </a:spcAft>
              <a:buNone/>
            </a:pPr>
            <a:endParaRPr sz="1600" b="1">
              <a:solidFill>
                <a:schemeClr val="dk1"/>
              </a:solidFill>
              <a:latin typeface="Meiryo"/>
              <a:ea typeface="Meiryo"/>
              <a:cs typeface="Meiryo"/>
              <a:sym typeface="Meiryo"/>
            </a:endParaRPr>
          </a:p>
          <a:p>
            <a:pPr marL="0" marR="0" lvl="0" indent="0" algn="l" rtl="0">
              <a:spcBef>
                <a:spcPts val="0"/>
              </a:spcBef>
              <a:spcAft>
                <a:spcPts val="0"/>
              </a:spcAft>
              <a:buNone/>
            </a:pPr>
            <a:endParaRPr sz="1600" b="1">
              <a:solidFill>
                <a:schemeClr val="dk1"/>
              </a:solidFill>
              <a:latin typeface="Meiryo"/>
              <a:ea typeface="Meiryo"/>
              <a:cs typeface="Meiryo"/>
              <a:sym typeface="Meiryo"/>
            </a:endParaRPr>
          </a:p>
          <a:p>
            <a:pPr marL="0" marR="0" lvl="0" indent="0" algn="l" rtl="0">
              <a:spcBef>
                <a:spcPts val="0"/>
              </a:spcBef>
              <a:spcAft>
                <a:spcPts val="0"/>
              </a:spcAft>
              <a:buNone/>
            </a:pPr>
            <a:endParaRPr sz="1600" b="1">
              <a:solidFill>
                <a:schemeClr val="dk1"/>
              </a:solidFill>
              <a:latin typeface="Meiryo"/>
              <a:ea typeface="Meiryo"/>
              <a:cs typeface="Meiryo"/>
              <a:sym typeface="Meiryo"/>
            </a:endParaRPr>
          </a:p>
          <a:p>
            <a:pPr marL="0" marR="0" lvl="0" indent="0" algn="l" rtl="0">
              <a:spcBef>
                <a:spcPts val="0"/>
              </a:spcBef>
              <a:spcAft>
                <a:spcPts val="0"/>
              </a:spcAft>
              <a:buNone/>
            </a:pPr>
            <a:endParaRPr sz="1600" b="1">
              <a:solidFill>
                <a:schemeClr val="dk1"/>
              </a:solidFill>
              <a:latin typeface="Meiryo"/>
              <a:ea typeface="Meiryo"/>
              <a:cs typeface="Meiryo"/>
              <a:sym typeface="Meiryo"/>
            </a:endParaRPr>
          </a:p>
          <a:p>
            <a:pPr marL="0" marR="0" lvl="0" indent="0" algn="l" rtl="0">
              <a:spcBef>
                <a:spcPts val="0"/>
              </a:spcBef>
              <a:spcAft>
                <a:spcPts val="0"/>
              </a:spcAft>
              <a:buNone/>
            </a:pPr>
            <a:endParaRPr sz="1600" b="1" u="sng">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p:txBody>
      </p:sp>
      <p:grpSp>
        <p:nvGrpSpPr>
          <p:cNvPr id="317" name="Google Shape;317;p15"/>
          <p:cNvGrpSpPr/>
          <p:nvPr/>
        </p:nvGrpSpPr>
        <p:grpSpPr>
          <a:xfrm>
            <a:off x="3537604" y="708575"/>
            <a:ext cx="2870605" cy="2120314"/>
            <a:chOff x="3537604" y="6785525"/>
            <a:chExt cx="2870605" cy="2120314"/>
          </a:xfrm>
        </p:grpSpPr>
        <p:pic>
          <p:nvPicPr>
            <p:cNvPr id="318" name="Google Shape;318;p15"/>
            <p:cNvPicPr preferRelativeResize="0"/>
            <p:nvPr/>
          </p:nvPicPr>
          <p:blipFill rotWithShape="1">
            <a:blip r:embed="rId3">
              <a:alphaModFix/>
            </a:blip>
            <a:srcRect/>
            <a:stretch/>
          </p:blipFill>
          <p:spPr>
            <a:xfrm>
              <a:off x="5269837" y="7663481"/>
              <a:ext cx="1138372" cy="1242358"/>
            </a:xfrm>
            <a:prstGeom prst="rect">
              <a:avLst/>
            </a:prstGeom>
            <a:noFill/>
            <a:ln>
              <a:noFill/>
            </a:ln>
          </p:spPr>
        </p:pic>
        <p:pic>
          <p:nvPicPr>
            <p:cNvPr id="319" name="Google Shape;319;p15"/>
            <p:cNvPicPr preferRelativeResize="0"/>
            <p:nvPr/>
          </p:nvPicPr>
          <p:blipFill rotWithShape="1">
            <a:blip r:embed="rId4">
              <a:alphaModFix/>
            </a:blip>
            <a:srcRect l="59638"/>
            <a:stretch/>
          </p:blipFill>
          <p:spPr>
            <a:xfrm>
              <a:off x="4223889" y="6918661"/>
              <a:ext cx="453274" cy="946150"/>
            </a:xfrm>
            <a:prstGeom prst="rect">
              <a:avLst/>
            </a:prstGeom>
            <a:noFill/>
            <a:ln>
              <a:noFill/>
            </a:ln>
          </p:spPr>
        </p:pic>
        <p:pic>
          <p:nvPicPr>
            <p:cNvPr id="320" name="Google Shape;320;p15"/>
            <p:cNvPicPr preferRelativeResize="0"/>
            <p:nvPr/>
          </p:nvPicPr>
          <p:blipFill rotWithShape="1">
            <a:blip r:embed="rId5">
              <a:alphaModFix/>
            </a:blip>
            <a:srcRect/>
            <a:stretch/>
          </p:blipFill>
          <p:spPr>
            <a:xfrm>
              <a:off x="3728842" y="6911208"/>
              <a:ext cx="533889" cy="476496"/>
            </a:xfrm>
            <a:prstGeom prst="rect">
              <a:avLst/>
            </a:prstGeom>
            <a:noFill/>
            <a:ln>
              <a:noFill/>
            </a:ln>
          </p:spPr>
        </p:pic>
        <p:pic>
          <p:nvPicPr>
            <p:cNvPr id="321" name="Google Shape;321;p15"/>
            <p:cNvPicPr preferRelativeResize="0"/>
            <p:nvPr/>
          </p:nvPicPr>
          <p:blipFill rotWithShape="1">
            <a:blip r:embed="rId6">
              <a:alphaModFix/>
            </a:blip>
            <a:srcRect/>
            <a:stretch/>
          </p:blipFill>
          <p:spPr>
            <a:xfrm>
              <a:off x="5196022" y="6785525"/>
              <a:ext cx="1076324" cy="772561"/>
            </a:xfrm>
            <a:prstGeom prst="rect">
              <a:avLst/>
            </a:prstGeom>
            <a:noFill/>
            <a:ln>
              <a:noFill/>
            </a:ln>
          </p:spPr>
        </p:pic>
        <p:pic>
          <p:nvPicPr>
            <p:cNvPr id="322" name="Google Shape;322;p15"/>
            <p:cNvPicPr preferRelativeResize="0"/>
            <p:nvPr/>
          </p:nvPicPr>
          <p:blipFill rotWithShape="1">
            <a:blip r:embed="rId7">
              <a:alphaModFix/>
            </a:blip>
            <a:srcRect/>
            <a:stretch/>
          </p:blipFill>
          <p:spPr>
            <a:xfrm>
              <a:off x="5904284" y="7444999"/>
              <a:ext cx="462630" cy="371132"/>
            </a:xfrm>
            <a:prstGeom prst="rect">
              <a:avLst/>
            </a:prstGeom>
            <a:noFill/>
            <a:ln>
              <a:noFill/>
            </a:ln>
          </p:spPr>
        </p:pic>
        <p:pic>
          <p:nvPicPr>
            <p:cNvPr id="323" name="Google Shape;323;p15"/>
            <p:cNvPicPr preferRelativeResize="0"/>
            <p:nvPr/>
          </p:nvPicPr>
          <p:blipFill rotWithShape="1">
            <a:blip r:embed="rId8">
              <a:alphaModFix/>
            </a:blip>
            <a:srcRect/>
            <a:stretch/>
          </p:blipFill>
          <p:spPr>
            <a:xfrm>
              <a:off x="3537604" y="7870995"/>
              <a:ext cx="551579" cy="768751"/>
            </a:xfrm>
            <a:prstGeom prst="rect">
              <a:avLst/>
            </a:prstGeom>
            <a:noFill/>
            <a:ln>
              <a:noFill/>
            </a:ln>
          </p:spPr>
        </p:pic>
        <p:pic>
          <p:nvPicPr>
            <p:cNvPr id="324" name="Google Shape;324;p15"/>
            <p:cNvPicPr preferRelativeResize="0"/>
            <p:nvPr/>
          </p:nvPicPr>
          <p:blipFill rotWithShape="1">
            <a:blip r:embed="rId9">
              <a:alphaModFix/>
            </a:blip>
            <a:srcRect/>
            <a:stretch/>
          </p:blipFill>
          <p:spPr>
            <a:xfrm>
              <a:off x="3892839" y="7859826"/>
              <a:ext cx="503532" cy="768751"/>
            </a:xfrm>
            <a:prstGeom prst="rect">
              <a:avLst/>
            </a:prstGeom>
            <a:noFill/>
            <a:ln>
              <a:noFill/>
            </a:ln>
          </p:spPr>
        </p:pic>
        <p:pic>
          <p:nvPicPr>
            <p:cNvPr id="325" name="Google Shape;325;p15"/>
            <p:cNvPicPr preferRelativeResize="0"/>
            <p:nvPr/>
          </p:nvPicPr>
          <p:blipFill rotWithShape="1">
            <a:blip r:embed="rId10">
              <a:alphaModFix/>
            </a:blip>
            <a:srcRect/>
            <a:stretch/>
          </p:blipFill>
          <p:spPr>
            <a:xfrm>
              <a:off x="4750876" y="7248425"/>
              <a:ext cx="520700" cy="514191"/>
            </a:xfrm>
            <a:prstGeom prst="rect">
              <a:avLst/>
            </a:prstGeom>
            <a:noFill/>
            <a:ln>
              <a:noFill/>
            </a:ln>
          </p:spPr>
        </p:pic>
        <p:pic>
          <p:nvPicPr>
            <p:cNvPr id="326" name="Google Shape;326;p15"/>
            <p:cNvPicPr preferRelativeResize="0"/>
            <p:nvPr/>
          </p:nvPicPr>
          <p:blipFill rotWithShape="1">
            <a:blip r:embed="rId11">
              <a:alphaModFix/>
            </a:blip>
            <a:srcRect/>
            <a:stretch/>
          </p:blipFill>
          <p:spPr>
            <a:xfrm>
              <a:off x="4439031" y="8075034"/>
              <a:ext cx="830805" cy="830805"/>
            </a:xfrm>
            <a:prstGeom prst="rect">
              <a:avLst/>
            </a:prstGeom>
            <a:noFill/>
            <a:ln>
              <a:noFill/>
            </a:ln>
          </p:spPr>
        </p:pic>
      </p:grpSp>
      <p:sp>
        <p:nvSpPr>
          <p:cNvPr id="327" name="Google Shape;327;p15"/>
          <p:cNvSpPr/>
          <p:nvPr/>
        </p:nvSpPr>
        <p:spPr>
          <a:xfrm>
            <a:off x="511975" y="4847969"/>
            <a:ext cx="5897878" cy="3804964"/>
          </a:xfrm>
          <a:prstGeom prst="roundRect">
            <a:avLst>
              <a:gd name="adj" fmla="val 6087"/>
            </a:avLst>
          </a:prstGeom>
          <a:solidFill>
            <a:srgbClr val="D8D8D8"/>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15"/>
          <p:cNvSpPr txBox="1"/>
          <p:nvPr/>
        </p:nvSpPr>
        <p:spPr>
          <a:xfrm>
            <a:off x="521201" y="4876301"/>
            <a:ext cx="5971020" cy="376064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400" b="1">
                <a:solidFill>
                  <a:schemeClr val="dk1"/>
                </a:solidFill>
                <a:highlight>
                  <a:srgbClr val="FFFFFF"/>
                </a:highlight>
                <a:latin typeface="Meiryo"/>
                <a:ea typeface="Meiryo"/>
                <a:cs typeface="Meiryo"/>
                <a:sym typeface="Meiryo"/>
              </a:rPr>
              <a:t>完全防腐剤無添加が顧客の健康を守る</a:t>
            </a:r>
            <a:endParaRPr sz="2400" b="1">
              <a:solidFill>
                <a:schemeClr val="dk1"/>
              </a:solidFill>
              <a:highlight>
                <a:srgbClr val="FFFFFF"/>
              </a:highlight>
              <a:latin typeface="Meiryo"/>
              <a:ea typeface="Meiryo"/>
              <a:cs typeface="Meiryo"/>
              <a:sym typeface="Meiryo"/>
            </a:endParaRPr>
          </a:p>
          <a:p>
            <a:pPr marL="0" marR="0" lvl="0" indent="0" algn="ctr" rtl="0">
              <a:lnSpc>
                <a:spcPct val="150000"/>
              </a:lnSpc>
              <a:spcBef>
                <a:spcPts val="0"/>
              </a:spcBef>
              <a:spcAft>
                <a:spcPts val="0"/>
              </a:spcAft>
              <a:buNone/>
            </a:pPr>
            <a:endParaRPr sz="1400" b="1" u="sng">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1300" b="1">
                <a:solidFill>
                  <a:schemeClr val="dk1"/>
                </a:solidFill>
                <a:latin typeface="Meiryo"/>
                <a:ea typeface="Meiryo"/>
                <a:cs typeface="Meiryo"/>
                <a:sym typeface="Meiryo"/>
              </a:rPr>
              <a:t>皮膚常在菌を守り、肌トラブルや悩みを改善するためには、</a:t>
            </a: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1300" b="1">
                <a:solidFill>
                  <a:schemeClr val="dk1"/>
                </a:solidFill>
                <a:latin typeface="Meiryo"/>
                <a:ea typeface="Meiryo"/>
                <a:cs typeface="Meiryo"/>
                <a:sym typeface="Meiryo"/>
              </a:rPr>
              <a:t>流通量が多く、使用頻度の高いスキンケア・ヘアケア製品や化粧品を</a:t>
            </a: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1800" b="1" u="sng">
                <a:solidFill>
                  <a:schemeClr val="dk1"/>
                </a:solidFill>
                <a:highlight>
                  <a:srgbClr val="FFFF00"/>
                </a:highlight>
                <a:latin typeface="Meiryo"/>
                <a:ea typeface="Meiryo"/>
                <a:cs typeface="Meiryo"/>
                <a:sym typeface="Meiryo"/>
              </a:rPr>
              <a:t>完全防腐剤無添加にすることが最善の方法</a:t>
            </a:r>
            <a:r>
              <a:rPr lang="ja-JP" sz="1300" b="1">
                <a:solidFill>
                  <a:schemeClr val="dk1"/>
                </a:solidFill>
                <a:latin typeface="Meiryo"/>
                <a:ea typeface="Meiryo"/>
                <a:cs typeface="Meiryo"/>
                <a:sym typeface="Meiryo"/>
              </a:rPr>
              <a:t>です。</a:t>
            </a: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1300" b="1">
                <a:solidFill>
                  <a:schemeClr val="dk1"/>
                </a:solidFill>
                <a:latin typeface="Meiryo"/>
                <a:ea typeface="Meiryo"/>
                <a:cs typeface="Meiryo"/>
                <a:sym typeface="Meiryo"/>
              </a:rPr>
              <a:t>日本人の60%が抱える肌トラブルを改善するための解決策は、</a:t>
            </a: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1300" b="1">
                <a:solidFill>
                  <a:schemeClr val="dk1"/>
                </a:solidFill>
                <a:latin typeface="Meiryo"/>
                <a:ea typeface="Meiryo"/>
                <a:cs typeface="Meiryo"/>
                <a:sym typeface="Meiryo"/>
              </a:rPr>
              <a:t>ジョイ・クルの2つの新技術にあります。</a:t>
            </a: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1300" b="1">
                <a:solidFill>
                  <a:schemeClr val="dk1"/>
                </a:solidFill>
                <a:latin typeface="Meiryo"/>
                <a:ea typeface="Meiryo"/>
                <a:cs typeface="Meiryo"/>
                <a:sym typeface="Meiryo"/>
              </a:rPr>
              <a:t>顧客の健康を守り、肌トラブルから解放された喜びに満ちた社会の実現を、</a:t>
            </a:r>
            <a:endParaRPr sz="1300" b="1">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sz="1300" b="1">
                <a:solidFill>
                  <a:schemeClr val="dk1"/>
                </a:solidFill>
                <a:latin typeface="Meiryo"/>
                <a:ea typeface="Meiryo"/>
                <a:cs typeface="Meiryo"/>
                <a:sym typeface="Meiryo"/>
              </a:rPr>
              <a:t>共に目指していきたいと考えています。</a:t>
            </a:r>
            <a:endParaRPr sz="1300" b="1">
              <a:solidFill>
                <a:schemeClr val="dk1"/>
              </a:solidFill>
              <a:latin typeface="Meiryo"/>
              <a:ea typeface="Meiryo"/>
              <a:cs typeface="Meiryo"/>
              <a:sym typeface="Meiryo"/>
            </a:endParaRPr>
          </a:p>
        </p:txBody>
      </p:sp>
      <p:sp>
        <p:nvSpPr>
          <p:cNvPr id="329" name="Google Shape;329;p15"/>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-14-</a:t>
            </a:r>
            <a:endParaRPr sz="1400" b="1">
              <a:solidFill>
                <a:srgbClr val="757575"/>
              </a:solidFill>
              <a:latin typeface="Meiryo"/>
              <a:ea typeface="Meiryo"/>
              <a:cs typeface="Meiryo"/>
              <a:sym typeface="Meiry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6"/>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代表・開発者プロフィール</a:t>
            </a:r>
            <a:endParaRPr/>
          </a:p>
        </p:txBody>
      </p:sp>
      <p:sp>
        <p:nvSpPr>
          <p:cNvPr id="335" name="Google Shape;335;p16"/>
          <p:cNvSpPr txBox="1"/>
          <p:nvPr/>
        </p:nvSpPr>
        <p:spPr>
          <a:xfrm>
            <a:off x="444499" y="996057"/>
            <a:ext cx="5969002"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a:solidFill>
                  <a:schemeClr val="dk1"/>
                </a:solidFill>
                <a:latin typeface="Meiryo"/>
                <a:ea typeface="Meiryo"/>
                <a:cs typeface="Meiryo"/>
                <a:sym typeface="Meiryo"/>
              </a:rPr>
              <a:t>宮崎孔志（みやざきこうじ） </a:t>
            </a:r>
            <a:endParaRPr/>
          </a:p>
          <a:p>
            <a:pPr marL="0" marR="0" lvl="0" indent="0" algn="l" rtl="0">
              <a:spcBef>
                <a:spcPts val="0"/>
              </a:spcBef>
              <a:spcAft>
                <a:spcPts val="0"/>
              </a:spcAft>
              <a:buNone/>
            </a:pPr>
            <a:r>
              <a:rPr lang="ja-JP" sz="1400">
                <a:solidFill>
                  <a:schemeClr val="dk1"/>
                </a:solidFill>
                <a:latin typeface="Meiryo"/>
                <a:ea typeface="Meiryo"/>
                <a:cs typeface="Meiryo"/>
                <a:sym typeface="Meiryo"/>
              </a:rPr>
              <a:t>ジョイ・クル株式会社</a:t>
            </a:r>
            <a:endParaRPr/>
          </a:p>
          <a:p>
            <a:pPr marL="0" marR="0" lvl="0" indent="0" algn="l" rtl="0">
              <a:spcBef>
                <a:spcPts val="0"/>
              </a:spcBef>
              <a:spcAft>
                <a:spcPts val="0"/>
              </a:spcAft>
              <a:buNone/>
            </a:pPr>
            <a:r>
              <a:rPr lang="ja-JP" sz="1400">
                <a:solidFill>
                  <a:schemeClr val="dk1"/>
                </a:solidFill>
                <a:latin typeface="Meiryo"/>
                <a:ea typeface="Meiryo"/>
                <a:cs typeface="Meiryo"/>
                <a:sym typeface="Meiryo"/>
              </a:rPr>
              <a:t>代表取締役</a:t>
            </a:r>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r>
              <a:rPr lang="ja-JP" sz="1400" b="1">
                <a:solidFill>
                  <a:schemeClr val="dk1"/>
                </a:solidFill>
                <a:latin typeface="Meiryo"/>
                <a:ea typeface="Meiryo"/>
                <a:cs typeface="Meiryo"/>
                <a:sym typeface="Meiryo"/>
              </a:rPr>
              <a:t>経歴</a:t>
            </a:r>
            <a:endParaRPr/>
          </a:p>
          <a:p>
            <a:pPr marL="0" marR="0" lvl="0" indent="0" algn="l" rtl="0">
              <a:spcBef>
                <a:spcPts val="0"/>
              </a:spcBef>
              <a:spcAft>
                <a:spcPts val="0"/>
              </a:spcAft>
              <a:buNone/>
            </a:pPr>
            <a:endParaRPr sz="1200">
              <a:solidFill>
                <a:schemeClr val="dk1"/>
              </a:solidFill>
              <a:latin typeface="Meiryo"/>
              <a:ea typeface="Meiryo"/>
              <a:cs typeface="Meiryo"/>
              <a:sym typeface="Meiryo"/>
            </a:endParaRPr>
          </a:p>
          <a:p>
            <a:pPr marL="0" marR="0" lvl="0" indent="0" algn="l" rtl="0">
              <a:spcBef>
                <a:spcPts val="0"/>
              </a:spcBef>
              <a:spcAft>
                <a:spcPts val="0"/>
              </a:spcAft>
              <a:buNone/>
            </a:pPr>
            <a:r>
              <a:rPr lang="ja-JP" sz="1200">
                <a:solidFill>
                  <a:schemeClr val="dk1"/>
                </a:solidFill>
                <a:latin typeface="Meiryo"/>
                <a:ea typeface="Meiryo"/>
                <a:cs typeface="Meiryo"/>
                <a:sym typeface="Meiryo"/>
              </a:rPr>
              <a:t>京都大学大学院農学研究科を修了し、農学博士号を取得。その後、京都府立大学に赴任し、現在に至る。2005年までは腸内細菌の研究を行っていたが、それ以降、　病原菌や皮膚科学の研究を行う。その中で、肌トラブルに悩まない社会にしたいと、2020年に起業した。</a:t>
            </a:r>
            <a:endParaRPr sz="12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p:txBody>
      </p:sp>
      <p:sp>
        <p:nvSpPr>
          <p:cNvPr id="336" name="Google Shape;336;p16"/>
          <p:cNvSpPr txBox="1"/>
          <p:nvPr/>
        </p:nvSpPr>
        <p:spPr>
          <a:xfrm>
            <a:off x="444499" y="4937542"/>
            <a:ext cx="5099052" cy="25622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1984年3月　　京都大学大学院農学研究科博士課程修了</a:t>
            </a:r>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1984年4月　　京都府立大学農学部助手</a:t>
            </a:r>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1984年5月　　京都大学農学博士号取得</a:t>
            </a:r>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1988年4月～1989年3月</a:t>
            </a:r>
            <a:endParaRPr sz="1200">
              <a:solidFill>
                <a:schemeClr val="dk1"/>
              </a:solidFill>
              <a:latin typeface="Meiryo"/>
              <a:ea typeface="Meiryo"/>
              <a:cs typeface="Meiryo"/>
              <a:sym typeface="Meiryo"/>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　　　　　　　日本学術振興会英国派遣研究員</a:t>
            </a:r>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2003年4月　　京都府立大学農学部講師</a:t>
            </a:r>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2007年4月　　京都産業大学非常勤講師兼任</a:t>
            </a:r>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2008年4月　　京都府立大学大学院農学研究科准教授</a:t>
            </a:r>
            <a:endParaRPr/>
          </a:p>
          <a:p>
            <a:pPr marL="0" marR="0" lvl="0" indent="0" algn="l" rtl="0">
              <a:lnSpc>
                <a:spcPct val="150000"/>
              </a:lnSpc>
              <a:spcBef>
                <a:spcPts val="0"/>
              </a:spcBef>
              <a:spcAft>
                <a:spcPts val="0"/>
              </a:spcAft>
              <a:buNone/>
            </a:pPr>
            <a:r>
              <a:rPr lang="ja-JP" sz="1200">
                <a:solidFill>
                  <a:schemeClr val="dk1"/>
                </a:solidFill>
                <a:latin typeface="Meiryo"/>
                <a:ea typeface="Meiryo"/>
                <a:cs typeface="Meiryo"/>
                <a:sym typeface="Meiryo"/>
              </a:rPr>
              <a:t>2020年9月　　ジヨイ・クル株式会社代表取締役兼</a:t>
            </a:r>
            <a:endParaRPr/>
          </a:p>
        </p:txBody>
      </p:sp>
      <p:pic>
        <p:nvPicPr>
          <p:cNvPr id="337" name="Google Shape;337;p16"/>
          <p:cNvPicPr preferRelativeResize="0"/>
          <p:nvPr/>
        </p:nvPicPr>
        <p:blipFill rotWithShape="1">
          <a:blip r:embed="rId3">
            <a:alphaModFix/>
          </a:blip>
          <a:srcRect/>
          <a:stretch/>
        </p:blipFill>
        <p:spPr>
          <a:xfrm>
            <a:off x="3752850" y="1029116"/>
            <a:ext cx="2584451" cy="2584451"/>
          </a:xfrm>
          <a:prstGeom prst="rect">
            <a:avLst/>
          </a:prstGeom>
          <a:noFill/>
          <a:ln w="9525" cap="flat" cmpd="sng">
            <a:solidFill>
              <a:srgbClr val="7F7F7F"/>
            </a:solidFill>
            <a:prstDash val="solid"/>
            <a:round/>
            <a:headEnd type="none" w="sm" len="sm"/>
            <a:tailEnd type="none" w="sm" len="sm"/>
          </a:ln>
        </p:spPr>
      </p:pic>
      <p:sp>
        <p:nvSpPr>
          <p:cNvPr id="338" name="Google Shape;338;p16"/>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-15-</a:t>
            </a:r>
            <a:endParaRPr sz="1400" b="1">
              <a:solidFill>
                <a:srgbClr val="757575"/>
              </a:solidFill>
              <a:latin typeface="Meiryo"/>
              <a:ea typeface="Meiryo"/>
              <a:cs typeface="Meiryo"/>
              <a:sym typeface="Meiry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7"/>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会社概要</a:t>
            </a:r>
            <a:endParaRPr/>
          </a:p>
        </p:txBody>
      </p:sp>
      <p:sp>
        <p:nvSpPr>
          <p:cNvPr id="345" name="Google Shape;345;p17"/>
          <p:cNvSpPr txBox="1"/>
          <p:nvPr/>
        </p:nvSpPr>
        <p:spPr>
          <a:xfrm>
            <a:off x="528701" y="6292409"/>
            <a:ext cx="58005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Meiryo"/>
                <a:ea typeface="Meiryo"/>
                <a:cs typeface="Meiryo"/>
                <a:sym typeface="Meiryo"/>
              </a:rPr>
              <a:t>　ジョイ・クル株式会社は、2020年9月に創業の大学発のスタートアップ企業で、肌の健康に関する技術提供を行う会社です。</a:t>
            </a:r>
            <a:endParaRPr/>
          </a:p>
        </p:txBody>
      </p:sp>
      <p:sp>
        <p:nvSpPr>
          <p:cNvPr id="346" name="Google Shape;346;p17"/>
          <p:cNvSpPr txBox="1"/>
          <p:nvPr/>
        </p:nvSpPr>
        <p:spPr>
          <a:xfrm>
            <a:off x="528701" y="6986701"/>
            <a:ext cx="586574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dirty="0">
                <a:solidFill>
                  <a:schemeClr val="dk1"/>
                </a:solidFill>
                <a:highlight>
                  <a:srgbClr val="C0C0C0"/>
                </a:highlight>
                <a:latin typeface="Meiryo"/>
                <a:ea typeface="Meiryo"/>
                <a:cs typeface="Meiryo"/>
                <a:sym typeface="Meiryo"/>
              </a:rPr>
              <a:t>ミッション</a:t>
            </a:r>
            <a:r>
              <a:rPr lang="ja-JP" sz="1600" b="1" dirty="0">
                <a:solidFill>
                  <a:schemeClr val="dk1"/>
                </a:solidFill>
                <a:latin typeface="Meiryo"/>
                <a:ea typeface="Meiryo"/>
                <a:cs typeface="Meiryo"/>
                <a:sym typeface="Meiryo"/>
              </a:rPr>
              <a:t>　　</a:t>
            </a:r>
            <a:r>
              <a:rPr lang="ja-JP" sz="1400" dirty="0">
                <a:solidFill>
                  <a:schemeClr val="dk1"/>
                </a:solidFill>
                <a:latin typeface="Meiryo"/>
                <a:ea typeface="Meiryo"/>
                <a:cs typeface="Meiryo"/>
                <a:sym typeface="Meiryo"/>
              </a:rPr>
              <a:t>肌トラブルに悩まない社会の実現</a:t>
            </a:r>
            <a:endParaRPr sz="1400" dirty="0">
              <a:solidFill>
                <a:schemeClr val="dk1"/>
              </a:solidFill>
              <a:latin typeface="Meiryo"/>
              <a:ea typeface="Meiryo"/>
              <a:cs typeface="Meiryo"/>
              <a:sym typeface="Meiryo"/>
            </a:endParaRPr>
          </a:p>
          <a:p>
            <a:pPr marL="0" marR="0" lvl="0" indent="0" algn="l" rtl="0">
              <a:spcBef>
                <a:spcPts val="0"/>
              </a:spcBef>
              <a:spcAft>
                <a:spcPts val="0"/>
              </a:spcAft>
              <a:buNone/>
            </a:pPr>
            <a:endParaRPr sz="14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600" b="1" dirty="0">
                <a:solidFill>
                  <a:schemeClr val="dk1"/>
                </a:solidFill>
                <a:highlight>
                  <a:srgbClr val="C0C0C0"/>
                </a:highlight>
                <a:latin typeface="Meiryo"/>
                <a:ea typeface="Meiryo"/>
                <a:cs typeface="Meiryo"/>
                <a:sym typeface="Meiryo"/>
              </a:rPr>
              <a:t>メッセージ</a:t>
            </a:r>
            <a:r>
              <a:rPr lang="ja-JP" sz="1600" b="1" dirty="0">
                <a:solidFill>
                  <a:schemeClr val="dk1"/>
                </a:solidFill>
                <a:latin typeface="Meiryo"/>
                <a:ea typeface="Meiryo"/>
                <a:cs typeface="Meiryo"/>
                <a:sym typeface="Meiryo"/>
              </a:rPr>
              <a:t>　　</a:t>
            </a:r>
            <a:r>
              <a:rPr lang="ja-JP" sz="1400" dirty="0">
                <a:solidFill>
                  <a:schemeClr val="dk1"/>
                </a:solidFill>
                <a:latin typeface="Meiryo"/>
                <a:ea typeface="Meiryo"/>
                <a:cs typeface="Meiryo"/>
                <a:sym typeface="Meiryo"/>
              </a:rPr>
              <a:t>ミッションを達成するためのビジョンは、</a:t>
            </a:r>
            <a:endParaRPr sz="12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200" dirty="0">
                <a:solidFill>
                  <a:schemeClr val="dk1"/>
                </a:solidFill>
                <a:latin typeface="Meiryo"/>
                <a:ea typeface="Meiryo"/>
                <a:cs typeface="Meiryo"/>
                <a:sym typeface="Meiryo"/>
              </a:rPr>
              <a:t>　　　　　　　　　</a:t>
            </a:r>
            <a:r>
              <a:rPr lang="ja-JP" sz="1400" b="1" dirty="0">
                <a:solidFill>
                  <a:schemeClr val="dk1"/>
                </a:solidFill>
                <a:latin typeface="Meiryo"/>
                <a:ea typeface="Meiryo"/>
                <a:cs typeface="Meiryo"/>
                <a:sym typeface="Meiryo"/>
              </a:rPr>
              <a:t>「皮膚常在菌を守り、ストレスのない肌環境の実現」</a:t>
            </a:r>
            <a:endParaRPr sz="1400" b="1" dirty="0">
              <a:solidFill>
                <a:schemeClr val="dk1"/>
              </a:solidFill>
              <a:latin typeface="Meiryo"/>
              <a:ea typeface="Meiryo"/>
              <a:cs typeface="Meiryo"/>
              <a:sym typeface="Meiryo"/>
            </a:endParaRPr>
          </a:p>
        </p:txBody>
      </p:sp>
      <p:graphicFrame>
        <p:nvGraphicFramePr>
          <p:cNvPr id="347" name="Google Shape;347;p17"/>
          <p:cNvGraphicFramePr/>
          <p:nvPr>
            <p:extLst>
              <p:ext uri="{D42A27DB-BD31-4B8C-83A1-F6EECF244321}">
                <p14:modId xmlns:p14="http://schemas.microsoft.com/office/powerpoint/2010/main" val="628450223"/>
              </p:ext>
            </p:extLst>
          </p:nvPr>
        </p:nvGraphicFramePr>
        <p:xfrm>
          <a:off x="619906" y="515830"/>
          <a:ext cx="5597175" cy="4593145"/>
        </p:xfrm>
        <a:graphic>
          <a:graphicData uri="http://schemas.openxmlformats.org/drawingml/2006/table">
            <a:tbl>
              <a:tblPr firstRow="1" bandRow="1">
                <a:noFill/>
                <a:tableStyleId>{5391DB23-9ABB-41DB-A927-22D16A63C8FF}</a:tableStyleId>
              </a:tblPr>
              <a:tblGrid>
                <a:gridCol w="2200000">
                  <a:extLst>
                    <a:ext uri="{9D8B030D-6E8A-4147-A177-3AD203B41FA5}">
                      <a16:colId xmlns:a16="http://schemas.microsoft.com/office/drawing/2014/main" val="20000"/>
                    </a:ext>
                  </a:extLst>
                </a:gridCol>
                <a:gridCol w="3397175">
                  <a:extLst>
                    <a:ext uri="{9D8B030D-6E8A-4147-A177-3AD203B41FA5}">
                      <a16:colId xmlns:a16="http://schemas.microsoft.com/office/drawing/2014/main" val="20001"/>
                    </a:ext>
                  </a:extLst>
                </a:gridCol>
              </a:tblGrid>
              <a:tr h="306425">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0"/>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法人名</a:t>
                      </a:r>
                      <a:endParaRPr sz="1400"/>
                    </a:p>
                  </a:txBody>
                  <a:tcPr marL="91450" marR="91450" marT="45725" marB="45725"/>
                </a:tc>
                <a:tc>
                  <a:txBody>
                    <a:bodyPr/>
                    <a:lstStyle/>
                    <a:p>
                      <a:pPr marL="0" marR="0" lvl="0" indent="0" algn="l" rtl="0">
                        <a:spcBef>
                          <a:spcPts val="0"/>
                        </a:spcBef>
                        <a:spcAft>
                          <a:spcPts val="0"/>
                        </a:spcAft>
                        <a:buNone/>
                      </a:pPr>
                      <a:r>
                        <a:rPr lang="ja-JP" sz="1200">
                          <a:latin typeface="Meiryo"/>
                          <a:ea typeface="Meiryo"/>
                          <a:cs typeface="Meiryo"/>
                          <a:sym typeface="Meiryo"/>
                        </a:rPr>
                        <a:t>ジヨイ・クル株式会社</a:t>
                      </a:r>
                      <a:endParaRPr sz="1400"/>
                    </a:p>
                  </a:txBody>
                  <a:tcPr marL="91450" marR="91450" marT="45725" marB="45725"/>
                </a:tc>
                <a:extLst>
                  <a:ext uri="{0D108BD9-81ED-4DB2-BD59-A6C34878D82A}">
                    <a16:rowId xmlns:a16="http://schemas.microsoft.com/office/drawing/2014/main" val="10001"/>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所在</a:t>
                      </a:r>
                      <a:endParaRPr sz="1400"/>
                    </a:p>
                  </a:txBody>
                  <a:tcPr marL="91450" marR="91450" marT="45725" marB="45725"/>
                </a:tc>
                <a:tc>
                  <a:txBody>
                    <a:bodyPr/>
                    <a:lstStyle/>
                    <a:p>
                      <a:pPr marL="0" marR="0" lvl="0" indent="0" algn="l" rtl="0">
                        <a:spcBef>
                          <a:spcPts val="0"/>
                        </a:spcBef>
                        <a:spcAft>
                          <a:spcPts val="0"/>
                        </a:spcAft>
                        <a:buNone/>
                      </a:pPr>
                      <a:r>
                        <a:rPr lang="ja-JP" sz="1400">
                          <a:latin typeface="Meiryo"/>
                          <a:ea typeface="Meiryo"/>
                          <a:cs typeface="Meiryo"/>
                          <a:sym typeface="Meiryo"/>
                        </a:rPr>
                        <a:t>京都府京田辺市水取門田 16-1</a:t>
                      </a:r>
                      <a:endParaRPr sz="1400"/>
                    </a:p>
                  </a:txBody>
                  <a:tcPr marL="91450" marR="91450" marT="45725" marB="45725"/>
                </a:tc>
                <a:extLst>
                  <a:ext uri="{0D108BD9-81ED-4DB2-BD59-A6C34878D82A}">
                    <a16:rowId xmlns:a16="http://schemas.microsoft.com/office/drawing/2014/main" val="10002"/>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代表者名</a:t>
                      </a:r>
                      <a:endParaRPr sz="1400"/>
                    </a:p>
                  </a:txBody>
                  <a:tcPr marL="91450" marR="91450" marT="45725" marB="45725"/>
                </a:tc>
                <a:tc>
                  <a:txBody>
                    <a:bodyPr/>
                    <a:lstStyle/>
                    <a:p>
                      <a:pPr marL="0" marR="0" lvl="0" indent="0" algn="l" rtl="0">
                        <a:spcBef>
                          <a:spcPts val="0"/>
                        </a:spcBef>
                        <a:spcAft>
                          <a:spcPts val="0"/>
                        </a:spcAft>
                        <a:buNone/>
                      </a:pPr>
                      <a:r>
                        <a:rPr lang="ja-JP" sz="1400">
                          <a:latin typeface="Meiryo"/>
                          <a:ea typeface="Meiryo"/>
                          <a:cs typeface="Meiryo"/>
                          <a:sym typeface="Meiryo"/>
                        </a:rPr>
                        <a:t>宮崎孔志</a:t>
                      </a:r>
                      <a:endParaRPr sz="1400"/>
                    </a:p>
                  </a:txBody>
                  <a:tcPr marL="91450" marR="91450" marT="45725" marB="45725"/>
                </a:tc>
                <a:extLst>
                  <a:ext uri="{0D108BD9-81ED-4DB2-BD59-A6C34878D82A}">
                    <a16:rowId xmlns:a16="http://schemas.microsoft.com/office/drawing/2014/main" val="10003"/>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代表者役職 </a:t>
                      </a:r>
                      <a:endParaRPr sz="1400"/>
                    </a:p>
                  </a:txBody>
                  <a:tcPr marL="91450" marR="91450" marT="45725" marB="45725"/>
                </a:tc>
                <a:tc>
                  <a:txBody>
                    <a:bodyPr/>
                    <a:lstStyle/>
                    <a:p>
                      <a:pPr marL="0" marR="0" lvl="0" indent="0" algn="l" rtl="0">
                        <a:spcBef>
                          <a:spcPts val="0"/>
                        </a:spcBef>
                        <a:spcAft>
                          <a:spcPts val="0"/>
                        </a:spcAft>
                        <a:buNone/>
                      </a:pPr>
                      <a:r>
                        <a:rPr lang="ja-JP" sz="1400">
                          <a:latin typeface="Meiryo"/>
                          <a:ea typeface="Meiryo"/>
                          <a:cs typeface="Meiryo"/>
                          <a:sym typeface="Meiryo"/>
                        </a:rPr>
                        <a:t>代表取締役</a:t>
                      </a:r>
                      <a:endParaRPr sz="1400"/>
                    </a:p>
                  </a:txBody>
                  <a:tcPr marL="91450" marR="91450" marT="45725" marB="45725"/>
                </a:tc>
                <a:extLst>
                  <a:ext uri="{0D108BD9-81ED-4DB2-BD59-A6C34878D82A}">
                    <a16:rowId xmlns:a16="http://schemas.microsoft.com/office/drawing/2014/main" val="10004"/>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設立年月日 </a:t>
                      </a:r>
                      <a:endParaRPr sz="140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Meiryo"/>
                        <a:buNone/>
                      </a:pPr>
                      <a:r>
                        <a:rPr lang="ja-JP" sz="1400">
                          <a:latin typeface="Meiryo"/>
                          <a:ea typeface="Meiryo"/>
                          <a:cs typeface="Meiryo"/>
                          <a:sym typeface="Meiryo"/>
                        </a:rPr>
                        <a:t>2020 年 9 月 26 日</a:t>
                      </a:r>
                      <a:endParaRPr/>
                    </a:p>
                  </a:txBody>
                  <a:tcPr marL="91450" marR="91450" marT="45725" marB="45725"/>
                </a:tc>
                <a:extLst>
                  <a:ext uri="{0D108BD9-81ED-4DB2-BD59-A6C34878D82A}">
                    <a16:rowId xmlns:a16="http://schemas.microsoft.com/office/drawing/2014/main" val="10005"/>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従業員数 </a:t>
                      </a:r>
                      <a:endParaRPr sz="1400"/>
                    </a:p>
                  </a:txBody>
                  <a:tcPr marL="91450" marR="91450" marT="45725" marB="45725"/>
                </a:tc>
                <a:tc>
                  <a:txBody>
                    <a:bodyPr/>
                    <a:lstStyle/>
                    <a:p>
                      <a:pPr marL="0" marR="0" lvl="0" indent="0" algn="l" rtl="0">
                        <a:spcBef>
                          <a:spcPts val="0"/>
                        </a:spcBef>
                        <a:spcAft>
                          <a:spcPts val="0"/>
                        </a:spcAft>
                        <a:buNone/>
                      </a:pPr>
                      <a:r>
                        <a:rPr lang="ja-JP" sz="1400">
                          <a:latin typeface="Meiryo"/>
                          <a:ea typeface="Meiryo"/>
                          <a:cs typeface="Meiryo"/>
                          <a:sym typeface="Meiryo"/>
                        </a:rPr>
                        <a:t>3名</a:t>
                      </a:r>
                      <a:endParaRPr sz="1400"/>
                    </a:p>
                  </a:txBody>
                  <a:tcPr marL="91450" marR="91450" marT="45725" marB="45725"/>
                </a:tc>
                <a:extLst>
                  <a:ext uri="{0D108BD9-81ED-4DB2-BD59-A6C34878D82A}">
                    <a16:rowId xmlns:a16="http://schemas.microsoft.com/office/drawing/2014/main" val="10006"/>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資本金</a:t>
                      </a:r>
                      <a:endParaRPr sz="1400"/>
                    </a:p>
                  </a:txBody>
                  <a:tcPr marL="91450" marR="91450" marT="45725" marB="45725"/>
                </a:tc>
                <a:tc>
                  <a:txBody>
                    <a:bodyPr/>
                    <a:lstStyle/>
                    <a:p>
                      <a:pPr marL="0" marR="0" lvl="0" indent="0" algn="l" rtl="0">
                        <a:spcBef>
                          <a:spcPts val="0"/>
                        </a:spcBef>
                        <a:spcAft>
                          <a:spcPts val="0"/>
                        </a:spcAft>
                        <a:buNone/>
                      </a:pPr>
                      <a:r>
                        <a:rPr lang="ja-JP" sz="1400">
                          <a:latin typeface="Meiryo"/>
                          <a:ea typeface="Meiryo"/>
                          <a:cs typeface="Meiryo"/>
                          <a:sym typeface="Meiryo"/>
                        </a:rPr>
                        <a:t>100 万円</a:t>
                      </a:r>
                      <a:endParaRPr sz="1400"/>
                    </a:p>
                  </a:txBody>
                  <a:tcPr marL="91450" marR="91450" marT="45725" marB="45725"/>
                </a:tc>
                <a:extLst>
                  <a:ext uri="{0D108BD9-81ED-4DB2-BD59-A6C34878D82A}">
                    <a16:rowId xmlns:a16="http://schemas.microsoft.com/office/drawing/2014/main" val="10007"/>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WEB サイト </a:t>
                      </a:r>
                      <a:endParaRPr sz="140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Meiryo"/>
                        <a:buNone/>
                      </a:pPr>
                      <a:r>
                        <a:rPr lang="ja-JP" sz="1400">
                          <a:latin typeface="Meiryo"/>
                          <a:ea typeface="Meiryo"/>
                          <a:cs typeface="Meiryo"/>
                          <a:sym typeface="Meiryo"/>
                        </a:rPr>
                        <a:t>https://joycle.jp</a:t>
                      </a:r>
                      <a:endParaRPr/>
                    </a:p>
                  </a:txBody>
                  <a:tcPr marL="91450" marR="91450" marT="45725" marB="45725"/>
                </a:tc>
                <a:extLst>
                  <a:ext uri="{0D108BD9-81ED-4DB2-BD59-A6C34878D82A}">
                    <a16:rowId xmlns:a16="http://schemas.microsoft.com/office/drawing/2014/main" val="10008"/>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関連大学名 </a:t>
                      </a:r>
                      <a:endParaRPr sz="1400"/>
                    </a:p>
                  </a:txBody>
                  <a:tcPr marL="91450" marR="91450" marT="45725" marB="45725"/>
                </a:tc>
                <a:tc>
                  <a:txBody>
                    <a:bodyPr/>
                    <a:lstStyle/>
                    <a:p>
                      <a:pPr marL="0" marR="0" lvl="0" indent="0" algn="l" rtl="0">
                        <a:spcBef>
                          <a:spcPts val="0"/>
                        </a:spcBef>
                        <a:spcAft>
                          <a:spcPts val="0"/>
                        </a:spcAft>
                        <a:buNone/>
                      </a:pPr>
                      <a:r>
                        <a:rPr lang="ja-JP" sz="1400">
                          <a:latin typeface="Meiryo"/>
                          <a:ea typeface="Meiryo"/>
                          <a:cs typeface="Meiryo"/>
                          <a:sym typeface="Meiryo"/>
                        </a:rPr>
                        <a:t>京都府立大学</a:t>
                      </a:r>
                      <a:endParaRPr sz="1400"/>
                    </a:p>
                  </a:txBody>
                  <a:tcPr marL="91450" marR="91450" marT="45725" marB="45725"/>
                </a:tc>
                <a:extLst>
                  <a:ext uri="{0D108BD9-81ED-4DB2-BD59-A6C34878D82A}">
                    <a16:rowId xmlns:a16="http://schemas.microsoft.com/office/drawing/2014/main" val="10009"/>
                  </a:ext>
                </a:extLst>
              </a:tr>
              <a:tr h="249000">
                <a:tc gridSpan="2">
                  <a:txBody>
                    <a:bodyPr/>
                    <a:lstStyle/>
                    <a:p>
                      <a:pPr marL="0" marR="0" lvl="0" indent="0" algn="l" rtl="0">
                        <a:lnSpc>
                          <a:spcPct val="100000"/>
                        </a:lnSpc>
                        <a:spcBef>
                          <a:spcPts val="0"/>
                        </a:spcBef>
                        <a:spcAft>
                          <a:spcPts val="0"/>
                        </a:spcAft>
                        <a:buClr>
                          <a:schemeClr val="dk1"/>
                        </a:buClr>
                        <a:buSzPts val="1400"/>
                        <a:buFont typeface="Meiryo"/>
                        <a:buNone/>
                      </a:pPr>
                      <a:r>
                        <a:rPr lang="ja-JP" sz="1400" b="1">
                          <a:latin typeface="Meiryo"/>
                          <a:ea typeface="Meiryo"/>
                          <a:cs typeface="Meiryo"/>
                          <a:sym typeface="Meiryo"/>
                        </a:rPr>
                        <a:t>＜担当者連絡先＞</a:t>
                      </a:r>
                      <a:endParaRPr/>
                    </a:p>
                  </a:txBody>
                  <a:tcPr marL="91450" marR="91450" marT="45725" marB="45725"/>
                </a:tc>
                <a:tc hMerge="1">
                  <a:txBody>
                    <a:bodyPr/>
                    <a:lstStyle/>
                    <a:p>
                      <a:endParaRPr lang="ja-JP"/>
                    </a:p>
                  </a:txBody>
                  <a:tcPr/>
                </a:tc>
                <a:extLst>
                  <a:ext uri="{0D108BD9-81ED-4DB2-BD59-A6C34878D82A}">
                    <a16:rowId xmlns:a16="http://schemas.microsoft.com/office/drawing/2014/main" val="10010"/>
                  </a:ext>
                </a:extLst>
              </a:tr>
              <a:tr h="291225">
                <a:tc>
                  <a:txBody>
                    <a:bodyPr/>
                    <a:lstStyle/>
                    <a:p>
                      <a:pPr marL="0" marR="0" lvl="0" indent="0" algn="l" rtl="0">
                        <a:spcBef>
                          <a:spcPts val="0"/>
                        </a:spcBef>
                        <a:spcAft>
                          <a:spcPts val="0"/>
                        </a:spcAft>
                        <a:buNone/>
                      </a:pPr>
                      <a:r>
                        <a:rPr lang="ja-JP" sz="1400">
                          <a:latin typeface="Meiryo"/>
                          <a:ea typeface="Meiryo"/>
                          <a:cs typeface="Meiryo"/>
                          <a:sym typeface="Meiryo"/>
                        </a:rPr>
                        <a:t>役職・氏名 </a:t>
                      </a:r>
                      <a:endParaRPr sz="140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Meiryo"/>
                        <a:buNone/>
                      </a:pPr>
                      <a:r>
                        <a:rPr lang="ja-JP" sz="1400">
                          <a:latin typeface="Meiryo"/>
                          <a:ea typeface="Meiryo"/>
                          <a:cs typeface="Meiryo"/>
                          <a:sym typeface="Meiryo"/>
                        </a:rPr>
                        <a:t>代表取締役・宮崎孔志</a:t>
                      </a:r>
                      <a:endParaRPr/>
                    </a:p>
                  </a:txBody>
                  <a:tcPr marL="91450" marR="91450" marT="45725" marB="45725"/>
                </a:tc>
                <a:extLst>
                  <a:ext uri="{0D108BD9-81ED-4DB2-BD59-A6C34878D82A}">
                    <a16:rowId xmlns:a16="http://schemas.microsoft.com/office/drawing/2014/main" val="10011"/>
                  </a:ext>
                </a:extLst>
              </a:tr>
              <a:tr h="306425">
                <a:tc>
                  <a:txBody>
                    <a:bodyPr/>
                    <a:lstStyle/>
                    <a:p>
                      <a:pPr marL="0" marR="0" lvl="0" indent="0" algn="l" rtl="0">
                        <a:spcBef>
                          <a:spcPts val="0"/>
                        </a:spcBef>
                        <a:spcAft>
                          <a:spcPts val="0"/>
                        </a:spcAft>
                        <a:buNone/>
                      </a:pPr>
                      <a:r>
                        <a:rPr lang="ja-JP" sz="1400" dirty="0">
                          <a:latin typeface="Meiryo"/>
                          <a:ea typeface="Meiryo"/>
                          <a:cs typeface="Meiryo"/>
                          <a:sym typeface="Meiryo"/>
                        </a:rPr>
                        <a:t>電話番号</a:t>
                      </a:r>
                      <a:endParaRPr sz="1400" dirty="0"/>
                    </a:p>
                  </a:txBody>
                  <a:tcPr marL="91450" marR="91450" marT="45725" marB="45725"/>
                </a:tc>
                <a:tc>
                  <a:txBody>
                    <a:bodyPr/>
                    <a:lstStyle/>
                    <a:p>
                      <a:pPr marL="0" marR="0" lvl="0" indent="0" algn="l" rtl="0">
                        <a:spcBef>
                          <a:spcPts val="0"/>
                        </a:spcBef>
                        <a:spcAft>
                          <a:spcPts val="0"/>
                        </a:spcAft>
                        <a:buNone/>
                      </a:pPr>
                      <a:r>
                        <a:rPr lang="ja-JP" sz="1400">
                          <a:latin typeface="Meiryo"/>
                          <a:ea typeface="Meiryo"/>
                          <a:cs typeface="Meiryo"/>
                          <a:sym typeface="Meiryo"/>
                        </a:rPr>
                        <a:t>080-5317-1373</a:t>
                      </a:r>
                      <a:endParaRPr sz="1400"/>
                    </a:p>
                  </a:txBody>
                  <a:tcPr marL="91450" marR="91450" marT="45725" marB="45725"/>
                </a:tc>
                <a:extLst>
                  <a:ext uri="{0D108BD9-81ED-4DB2-BD59-A6C34878D82A}">
                    <a16:rowId xmlns:a16="http://schemas.microsoft.com/office/drawing/2014/main" val="10012"/>
                  </a:ext>
                </a:extLst>
              </a:tr>
              <a:tr h="306425">
                <a:tc>
                  <a:txBody>
                    <a:bodyPr/>
                    <a:lstStyle/>
                    <a:p>
                      <a:pPr marL="0" marR="0" lvl="0" indent="0" algn="l" rtl="0">
                        <a:spcBef>
                          <a:spcPts val="0"/>
                        </a:spcBef>
                        <a:spcAft>
                          <a:spcPts val="0"/>
                        </a:spcAft>
                        <a:buNone/>
                      </a:pPr>
                      <a:r>
                        <a:rPr lang="ja-JP" sz="1400">
                          <a:latin typeface="Meiryo"/>
                          <a:ea typeface="Meiryo"/>
                          <a:cs typeface="Meiryo"/>
                          <a:sym typeface="Meiryo"/>
                        </a:rPr>
                        <a:t>E-mail </a:t>
                      </a:r>
                      <a:endParaRPr sz="1400"/>
                    </a:p>
                  </a:txBody>
                  <a:tcPr marL="91450" marR="91450" marT="45725" marB="45725"/>
                </a:tc>
                <a:tc>
                  <a:txBody>
                    <a:bodyPr/>
                    <a:lstStyle/>
                    <a:p>
                      <a:pPr marL="0" marR="0" lvl="0" indent="0" algn="l" rtl="0">
                        <a:spcBef>
                          <a:spcPts val="0"/>
                        </a:spcBef>
                        <a:spcAft>
                          <a:spcPts val="0"/>
                        </a:spcAft>
                        <a:buNone/>
                      </a:pPr>
                      <a:r>
                        <a:rPr lang="ja-JP" sz="1400" dirty="0">
                          <a:latin typeface="Meiryo"/>
                          <a:ea typeface="Meiryo"/>
                          <a:cs typeface="Meiryo"/>
                          <a:sym typeface="Meiryo"/>
                        </a:rPr>
                        <a:t>k.miyazaki@joycle.jp</a:t>
                      </a:r>
                      <a:endParaRPr sz="1400" dirty="0"/>
                    </a:p>
                  </a:txBody>
                  <a:tcPr marL="91450" marR="91450" marT="45725" marB="45725"/>
                </a:tc>
                <a:extLst>
                  <a:ext uri="{0D108BD9-81ED-4DB2-BD59-A6C34878D82A}">
                    <a16:rowId xmlns:a16="http://schemas.microsoft.com/office/drawing/2014/main" val="10013"/>
                  </a:ext>
                </a:extLst>
              </a:tr>
              <a:tr h="306425">
                <a:tc>
                  <a:txBody>
                    <a:bodyPr/>
                    <a:lstStyle/>
                    <a:p>
                      <a:pPr marL="0" marR="0" lvl="0" indent="0" algn="l" rtl="0">
                        <a:spcBef>
                          <a:spcPts val="0"/>
                        </a:spcBef>
                        <a:spcAft>
                          <a:spcPts val="0"/>
                        </a:spcAft>
                        <a:buNone/>
                      </a:pPr>
                      <a:endParaRPr sz="1400"/>
                    </a:p>
                  </a:txBody>
                  <a:tcPr marL="91450" marR="91450" marT="45725" marB="45725"/>
                </a:tc>
                <a:tc>
                  <a:txBody>
                    <a:bodyPr/>
                    <a:lstStyle/>
                    <a:p>
                      <a:pPr marL="0" marR="0" lvl="0" indent="0" algn="l" rtl="0">
                        <a:spcBef>
                          <a:spcPts val="0"/>
                        </a:spcBef>
                        <a:spcAft>
                          <a:spcPts val="0"/>
                        </a:spcAft>
                        <a:buNone/>
                      </a:pPr>
                      <a:endParaRPr sz="1400" dirty="0"/>
                    </a:p>
                  </a:txBody>
                  <a:tcPr marL="91450" marR="91450" marT="45725" marB="45725"/>
                </a:tc>
                <a:extLst>
                  <a:ext uri="{0D108BD9-81ED-4DB2-BD59-A6C34878D82A}">
                    <a16:rowId xmlns:a16="http://schemas.microsoft.com/office/drawing/2014/main" val="904722937"/>
                  </a:ext>
                </a:extLst>
              </a:tr>
            </a:tbl>
          </a:graphicData>
        </a:graphic>
      </p:graphicFrame>
      <p:sp>
        <p:nvSpPr>
          <p:cNvPr id="348" name="Google Shape;348;p17"/>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-16-</a:t>
            </a:r>
            <a:endParaRPr sz="1400" b="1">
              <a:solidFill>
                <a:srgbClr val="757575"/>
              </a:solidFill>
              <a:latin typeface="Meiryo"/>
              <a:ea typeface="Meiryo"/>
              <a:cs typeface="Meiryo"/>
              <a:sym typeface="Meiryo"/>
            </a:endParaRPr>
          </a:p>
        </p:txBody>
      </p:sp>
      <p:sp>
        <p:nvSpPr>
          <p:cNvPr id="5" name="テキスト ボックス 4">
            <a:extLst>
              <a:ext uri="{FF2B5EF4-FFF2-40B4-BE49-F238E27FC236}">
                <a16:creationId xmlns:a16="http://schemas.microsoft.com/office/drawing/2014/main" id="{E4B49815-FAAC-B0E0-0DE3-8A34C5775453}"/>
              </a:ext>
            </a:extLst>
          </p:cNvPr>
          <p:cNvSpPr txBox="1"/>
          <p:nvPr/>
        </p:nvSpPr>
        <p:spPr>
          <a:xfrm>
            <a:off x="574303" y="4781633"/>
            <a:ext cx="5688380" cy="307777"/>
          </a:xfrm>
          <a:prstGeom prst="rect">
            <a:avLst/>
          </a:prstGeom>
          <a:noFill/>
        </p:spPr>
        <p:txBody>
          <a:bodyPr wrap="square">
            <a:spAutoFit/>
          </a:bodyPr>
          <a:lstStyle/>
          <a:p>
            <a:r>
              <a:rPr lang="ja-JP" altLang="en-US" dirty="0">
                <a:solidFill>
                  <a:schemeClr val="tx1"/>
                </a:solidFill>
                <a:hlinkClick r:id="rId3">
                  <a:extLst>
                    <a:ext uri="{A12FA001-AC4F-418D-AE19-62706E023703}">
                      <ahyp:hlinkClr xmlns:ahyp="http://schemas.microsoft.com/office/drawing/2018/hyperlinkcolor" val="tx"/>
                    </a:ext>
                  </a:extLst>
                </a:hlinkClick>
              </a:rPr>
              <a:t>企業ホームページ　　　　  </a:t>
            </a:r>
            <a:r>
              <a:rPr lang="en-US" altLang="ja-JP" dirty="0">
                <a:solidFill>
                  <a:schemeClr val="tx1"/>
                </a:solidFill>
                <a:hlinkClick r:id="rId3">
                  <a:extLst>
                    <a:ext uri="{A12FA001-AC4F-418D-AE19-62706E023703}">
                      <ahyp:hlinkClr xmlns:ahyp="http://schemas.microsoft.com/office/drawing/2018/hyperlinkcolor" val="tx"/>
                    </a:ext>
                  </a:extLst>
                </a:hlinkClick>
              </a:rPr>
              <a:t>About Us – </a:t>
            </a:r>
            <a:r>
              <a:rPr lang="en-US" altLang="ja-JP" dirty="0" err="1">
                <a:solidFill>
                  <a:schemeClr val="tx1"/>
                </a:solidFill>
                <a:hlinkClick r:id="rId3">
                  <a:extLst>
                    <a:ext uri="{A12FA001-AC4F-418D-AE19-62706E023703}">
                      <ahyp:hlinkClr xmlns:ahyp="http://schemas.microsoft.com/office/drawing/2018/hyperlinkcolor" val="tx"/>
                    </a:ext>
                  </a:extLst>
                </a:hlinkClick>
              </a:rPr>
              <a:t>Joycle</a:t>
            </a:r>
            <a:endParaRPr lang="ja-JP" altLang="en-US" dirty="0">
              <a:solidFill>
                <a:schemeClr val="tx1"/>
              </a:solidFill>
            </a:endParaRPr>
          </a:p>
        </p:txBody>
      </p:sp>
      <p:pic>
        <p:nvPicPr>
          <p:cNvPr id="2" name="図 1">
            <a:extLst>
              <a:ext uri="{FF2B5EF4-FFF2-40B4-BE49-F238E27FC236}">
                <a16:creationId xmlns:a16="http://schemas.microsoft.com/office/drawing/2014/main" id="{7A3422E1-E635-B552-3A44-BF2C28097AC8}"/>
              </a:ext>
            </a:extLst>
          </p:cNvPr>
          <p:cNvPicPr>
            <a:picLocks noChangeAspect="1"/>
          </p:cNvPicPr>
          <p:nvPr/>
        </p:nvPicPr>
        <p:blipFill>
          <a:blip r:embed="rId4"/>
          <a:stretch>
            <a:fillRect/>
          </a:stretch>
        </p:blipFill>
        <p:spPr>
          <a:xfrm>
            <a:off x="7334251" y="4999992"/>
            <a:ext cx="507648" cy="480058"/>
          </a:xfrm>
          <a:prstGeom prst="rect">
            <a:avLst/>
          </a:prstGeom>
        </p:spPr>
      </p:pic>
      <p:pic>
        <p:nvPicPr>
          <p:cNvPr id="3" name="図 2">
            <a:extLst>
              <a:ext uri="{FF2B5EF4-FFF2-40B4-BE49-F238E27FC236}">
                <a16:creationId xmlns:a16="http://schemas.microsoft.com/office/drawing/2014/main" id="{66FA2691-9E24-206C-65F9-D942A959587B}"/>
              </a:ext>
            </a:extLst>
          </p:cNvPr>
          <p:cNvPicPr>
            <a:picLocks noChangeAspect="1"/>
          </p:cNvPicPr>
          <p:nvPr/>
        </p:nvPicPr>
        <p:blipFill>
          <a:blip r:embed="rId5"/>
          <a:srcRect l="39236" t="41208" r="33333" b="42002"/>
          <a:stretch/>
        </p:blipFill>
        <p:spPr>
          <a:xfrm>
            <a:off x="2193963" y="5372767"/>
            <a:ext cx="2470073" cy="8254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目次</a:t>
            </a:r>
            <a:endParaRPr/>
          </a:p>
        </p:txBody>
      </p:sp>
      <p:graphicFrame>
        <p:nvGraphicFramePr>
          <p:cNvPr id="78" name="Google Shape;78;p2"/>
          <p:cNvGraphicFramePr/>
          <p:nvPr/>
        </p:nvGraphicFramePr>
        <p:xfrm>
          <a:off x="597116" y="924214"/>
          <a:ext cx="5663775" cy="7627865"/>
        </p:xfrm>
        <a:graphic>
          <a:graphicData uri="http://schemas.openxmlformats.org/drawingml/2006/table">
            <a:tbl>
              <a:tblPr firstRow="1" bandRow="1">
                <a:noFill/>
                <a:tableStyleId>{17D88525-D77F-41B0-A233-32B4BB9B4274}</a:tableStyleId>
              </a:tblPr>
              <a:tblGrid>
                <a:gridCol w="4179475">
                  <a:extLst>
                    <a:ext uri="{9D8B030D-6E8A-4147-A177-3AD203B41FA5}">
                      <a16:colId xmlns:a16="http://schemas.microsoft.com/office/drawing/2014/main" val="20000"/>
                    </a:ext>
                  </a:extLst>
                </a:gridCol>
                <a:gridCol w="946000">
                  <a:extLst>
                    <a:ext uri="{9D8B030D-6E8A-4147-A177-3AD203B41FA5}">
                      <a16:colId xmlns:a16="http://schemas.microsoft.com/office/drawing/2014/main" val="20001"/>
                    </a:ext>
                  </a:extLst>
                </a:gridCol>
                <a:gridCol w="538300">
                  <a:extLst>
                    <a:ext uri="{9D8B030D-6E8A-4147-A177-3AD203B41FA5}">
                      <a16:colId xmlns:a16="http://schemas.microsoft.com/office/drawing/2014/main" val="20002"/>
                    </a:ext>
                  </a:extLst>
                </a:gridCol>
              </a:tblGrid>
              <a:tr h="428975">
                <a:tc>
                  <a:txBody>
                    <a:bodyPr/>
                    <a:lstStyle/>
                    <a:p>
                      <a:pPr marL="0" marR="0" lvl="0" indent="0" algn="l" rtl="0">
                        <a:spcBef>
                          <a:spcPts val="0"/>
                        </a:spcBef>
                        <a:spcAft>
                          <a:spcPts val="0"/>
                        </a:spcAft>
                        <a:buNone/>
                      </a:pPr>
                      <a:r>
                        <a:rPr lang="ja-JP" sz="1600" b="1" u="none" strike="noStrike" cap="none">
                          <a:latin typeface="Meiryo"/>
                          <a:ea typeface="Meiryo"/>
                          <a:cs typeface="Meiryo"/>
                          <a:sym typeface="Meiryo"/>
                        </a:rPr>
                        <a:t>目次</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Meiryo"/>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600"/>
                        <a:buFont typeface="Meiryo"/>
                        <a:buNone/>
                      </a:pPr>
                      <a:r>
                        <a:rPr lang="ja-JP" sz="1600" b="1">
                          <a:latin typeface="Meiryo"/>
                          <a:ea typeface="Meiryo"/>
                          <a:cs typeface="Meiryo"/>
                          <a:sym typeface="Meiryo"/>
                        </a:rPr>
                        <a:t>1</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はじめに</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2</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社会背景</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3</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皮膚トラブルの原因</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4</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28975">
                <a:tc>
                  <a:txBody>
                    <a:bodyPr/>
                    <a:lstStyle/>
                    <a:p>
                      <a:pPr marL="0" marR="0" lvl="0" indent="0" algn="l" rtl="0">
                        <a:lnSpc>
                          <a:spcPct val="100000"/>
                        </a:lnSpc>
                        <a:spcBef>
                          <a:spcPts val="0"/>
                        </a:spcBef>
                        <a:spcAft>
                          <a:spcPts val="0"/>
                        </a:spcAft>
                        <a:buClr>
                          <a:schemeClr val="dk1"/>
                        </a:buClr>
                        <a:buSzPts val="1400"/>
                        <a:buFont typeface="Meiryo"/>
                        <a:buNone/>
                      </a:pPr>
                      <a:r>
                        <a:rPr lang="ja-JP" sz="1400" b="0">
                          <a:latin typeface="Meiryo"/>
                          <a:ea typeface="Meiryo"/>
                          <a:cs typeface="Meiryo"/>
                          <a:sym typeface="Meiryo"/>
                        </a:rPr>
                        <a:t>　　●皮膚常在菌の重要性</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4</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28975">
                <a:tc>
                  <a:txBody>
                    <a:bodyPr/>
                    <a:lstStyle/>
                    <a:p>
                      <a:pPr marL="0" marR="0" lvl="0" indent="0" algn="l" rtl="0">
                        <a:lnSpc>
                          <a:spcPct val="100000"/>
                        </a:lnSpc>
                        <a:spcBef>
                          <a:spcPts val="0"/>
                        </a:spcBef>
                        <a:spcAft>
                          <a:spcPts val="0"/>
                        </a:spcAft>
                        <a:buClr>
                          <a:schemeClr val="dk1"/>
                        </a:buClr>
                        <a:buSzPts val="1400"/>
                        <a:buFont typeface="Meiryo"/>
                        <a:buNone/>
                      </a:pPr>
                      <a:r>
                        <a:rPr lang="ja-JP" sz="1400" b="0">
                          <a:latin typeface="Meiryo"/>
                          <a:ea typeface="Meiryo"/>
                          <a:cs typeface="Meiryo"/>
                          <a:sym typeface="Meiryo"/>
                        </a:rPr>
                        <a:t>　　●「防腐剤」「殺菌剤」が皮膚常在菌を殺す</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5</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28975">
                <a:tc>
                  <a:txBody>
                    <a:bodyPr/>
                    <a:lstStyle/>
                    <a:p>
                      <a:pPr marL="0" marR="0" lvl="0" indent="0" algn="l" rtl="0">
                        <a:lnSpc>
                          <a:spcPct val="100000"/>
                        </a:lnSpc>
                        <a:spcBef>
                          <a:spcPts val="0"/>
                        </a:spcBef>
                        <a:spcAft>
                          <a:spcPts val="0"/>
                        </a:spcAft>
                        <a:buClr>
                          <a:schemeClr val="dk1"/>
                        </a:buClr>
                        <a:buSzPts val="1600"/>
                        <a:buFont typeface="Meiryo"/>
                        <a:buNone/>
                      </a:pPr>
                      <a:r>
                        <a:rPr lang="ja-JP" sz="1600" b="1">
                          <a:latin typeface="Meiryo"/>
                          <a:ea typeface="Meiryo"/>
                          <a:cs typeface="Meiryo"/>
                          <a:sym typeface="Meiryo"/>
                        </a:rPr>
                        <a:t>　　＜参考＞</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6</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健康な肌を維持するための解決策</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7</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28975">
                <a:tc>
                  <a:txBody>
                    <a:bodyPr/>
                    <a:lstStyle/>
                    <a:p>
                      <a:pPr marL="0" marR="0" lvl="0" indent="0" algn="l" rtl="0">
                        <a:lnSpc>
                          <a:spcPct val="100000"/>
                        </a:lnSpc>
                        <a:spcBef>
                          <a:spcPts val="0"/>
                        </a:spcBef>
                        <a:spcAft>
                          <a:spcPts val="0"/>
                        </a:spcAft>
                        <a:buClr>
                          <a:schemeClr val="dk1"/>
                        </a:buClr>
                        <a:buSzPts val="1400"/>
                        <a:buFont typeface="Meiryo"/>
                        <a:buNone/>
                      </a:pPr>
                      <a:r>
                        <a:rPr lang="ja-JP" sz="1400" b="1">
                          <a:latin typeface="Meiryo"/>
                          <a:ea typeface="Meiryo"/>
                          <a:cs typeface="Meiryo"/>
                          <a:sym typeface="Meiryo"/>
                        </a:rPr>
                        <a:t>　　</a:t>
                      </a:r>
                      <a:r>
                        <a:rPr lang="ja-JP" sz="1400" b="0">
                          <a:latin typeface="Meiryo"/>
                          <a:ea typeface="Meiryo"/>
                          <a:cs typeface="Meiryo"/>
                          <a:sym typeface="Meiryo"/>
                        </a:rPr>
                        <a:t>● 防腐剤・殺菌剤を使用しない</a:t>
                      </a:r>
                      <a:endParaRPr sz="1600" b="0">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7</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12350">
                <a:tc gridSpan="3">
                  <a:txBody>
                    <a:bodyPr/>
                    <a:lstStyle/>
                    <a:p>
                      <a:pPr marL="0" marR="0" lvl="0" indent="0" algn="ctr" rtl="0">
                        <a:spcBef>
                          <a:spcPts val="0"/>
                        </a:spcBef>
                        <a:spcAft>
                          <a:spcPts val="0"/>
                        </a:spcAft>
                        <a:buNone/>
                      </a:pPr>
                      <a:r>
                        <a:rPr lang="ja-JP" sz="1600" b="0">
                          <a:latin typeface="Meiryo"/>
                          <a:ea typeface="Meiryo"/>
                          <a:cs typeface="Meiryo"/>
                          <a:sym typeface="Meiryo"/>
                        </a:rPr>
                        <a:t>（中表紙）</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9"/>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新技術のご紹介</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9</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428975">
                <a:tc>
                  <a:txBody>
                    <a:bodyPr/>
                    <a:lstStyle/>
                    <a:p>
                      <a:pPr marL="0" marR="0" lvl="0" indent="0" algn="l" rtl="0">
                        <a:spcBef>
                          <a:spcPts val="0"/>
                        </a:spcBef>
                        <a:spcAft>
                          <a:spcPts val="0"/>
                        </a:spcAft>
                        <a:buNone/>
                      </a:pPr>
                      <a:r>
                        <a:rPr lang="ja-JP" sz="1400" b="1">
                          <a:latin typeface="Meiryo"/>
                          <a:ea typeface="Meiryo"/>
                          <a:cs typeface="Meiryo"/>
                          <a:sym typeface="Meiryo"/>
                        </a:rPr>
                        <a:t>　　新技術①　防腐剤無添加技術　</a:t>
                      </a:r>
                      <a:endParaRPr sz="14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10</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28975">
                <a:tc>
                  <a:txBody>
                    <a:bodyPr/>
                    <a:lstStyle/>
                    <a:p>
                      <a:pPr marL="0" marR="0" lvl="0" indent="0" algn="l" rtl="0">
                        <a:spcBef>
                          <a:spcPts val="0"/>
                        </a:spcBef>
                        <a:spcAft>
                          <a:spcPts val="0"/>
                        </a:spcAft>
                        <a:buNone/>
                      </a:pPr>
                      <a:r>
                        <a:rPr lang="ja-JP" sz="1400" b="1">
                          <a:latin typeface="Meiryo"/>
                          <a:ea typeface="Meiryo"/>
                          <a:cs typeface="Meiryo"/>
                          <a:sym typeface="Meiryo"/>
                        </a:rPr>
                        <a:t>　　新技術②　病原菌無毒化技術　　　　　　　</a:t>
                      </a:r>
                      <a:endParaRPr sz="14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11</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事業展開</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13</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428975">
                <a:tc>
                  <a:txBody>
                    <a:bodyPr/>
                    <a:lstStyle/>
                    <a:p>
                      <a:pPr marL="0" marR="0" lvl="0" indent="0" algn="l" rtl="0">
                        <a:spcBef>
                          <a:spcPts val="0"/>
                        </a:spcBef>
                        <a:spcAft>
                          <a:spcPts val="0"/>
                        </a:spcAft>
                        <a:buNone/>
                      </a:pPr>
                      <a:r>
                        <a:rPr lang="ja-JP" sz="1400" b="1">
                          <a:latin typeface="Meiryo"/>
                          <a:ea typeface="Meiryo"/>
                          <a:cs typeface="Meiryo"/>
                          <a:sym typeface="Meiryo"/>
                        </a:rPr>
                        <a:t>　　●強みと優位性</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Meiryo"/>
                        <a:buNone/>
                      </a:pPr>
                      <a:r>
                        <a:rPr lang="ja-JP" sz="1600" b="1" u="none" strike="noStrike" cap="none">
                          <a:solidFill>
                            <a:srgbClr val="000000"/>
                          </a:solidFill>
                          <a:latin typeface="Meiryo"/>
                          <a:ea typeface="Meiryo"/>
                          <a:cs typeface="Meiryo"/>
                          <a:sym typeface="Meiryo"/>
                        </a:rPr>
                        <a:t>・・・</a:t>
                      </a:r>
                      <a:endParaRPr sz="1600" b="1" i="0" u="none" strike="noStrike" cap="none">
                        <a:solidFill>
                          <a:srgbClr val="000000"/>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600"/>
                        <a:buFont typeface="Meiryo"/>
                        <a:buNone/>
                      </a:pPr>
                      <a:r>
                        <a:rPr lang="ja-JP" sz="1600" b="1">
                          <a:latin typeface="Meiryo"/>
                          <a:ea typeface="Meiryo"/>
                          <a:cs typeface="Meiryo"/>
                          <a:sym typeface="Meiryo"/>
                        </a:rPr>
                        <a:t>13</a:t>
                      </a:r>
                      <a:endParaRPr sz="1600" b="1" i="0" u="none" strike="noStrike" cap="none">
                        <a:solidFill>
                          <a:srgbClr val="000000"/>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428975">
                <a:tc>
                  <a:txBody>
                    <a:bodyPr/>
                    <a:lstStyle/>
                    <a:p>
                      <a:pPr marL="0" marR="0" lvl="0" indent="0" algn="l" rtl="0">
                        <a:spcBef>
                          <a:spcPts val="0"/>
                        </a:spcBef>
                        <a:spcAft>
                          <a:spcPts val="0"/>
                        </a:spcAft>
                        <a:buNone/>
                      </a:pPr>
                      <a:r>
                        <a:rPr lang="ja-JP" sz="1400" b="1">
                          <a:latin typeface="Meiryo"/>
                          <a:ea typeface="Meiryo"/>
                          <a:cs typeface="Meiryo"/>
                          <a:sym typeface="Meiryo"/>
                        </a:rPr>
                        <a:t>　　●共創の可能性が期待される分野</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Meiryo"/>
                        <a:buNone/>
                      </a:pPr>
                      <a:r>
                        <a:rPr lang="ja-JP" sz="1600" b="1" u="none" strike="noStrike" cap="none">
                          <a:solidFill>
                            <a:srgbClr val="000000"/>
                          </a:solidFill>
                          <a:latin typeface="Meiryo"/>
                          <a:ea typeface="Meiryo"/>
                          <a:cs typeface="Meiryo"/>
                          <a:sym typeface="Meiryo"/>
                        </a:rPr>
                        <a:t>・・・</a:t>
                      </a:r>
                      <a:endParaRPr sz="1600" b="1" i="0" u="none" strike="noStrike" cap="none">
                        <a:solidFill>
                          <a:srgbClr val="000000"/>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600"/>
                        <a:buFont typeface="Meiryo"/>
                        <a:buNone/>
                      </a:pPr>
                      <a:r>
                        <a:rPr lang="ja-JP" sz="1600" b="1">
                          <a:latin typeface="Meiryo"/>
                          <a:ea typeface="Meiryo"/>
                          <a:cs typeface="Meiryo"/>
                          <a:sym typeface="Meiryo"/>
                        </a:rPr>
                        <a:t>14</a:t>
                      </a:r>
                      <a:endParaRPr sz="1600" b="1" i="0" u="none" strike="noStrike" cap="none">
                        <a:solidFill>
                          <a:srgbClr val="000000"/>
                        </a:solidFill>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5"/>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代表・開発者プロフィール</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15</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428975">
                <a:tc>
                  <a:txBody>
                    <a:bodyPr/>
                    <a:lstStyle/>
                    <a:p>
                      <a:pPr marL="0" marR="0" lvl="0" indent="0" algn="l" rtl="0">
                        <a:spcBef>
                          <a:spcPts val="0"/>
                        </a:spcBef>
                        <a:spcAft>
                          <a:spcPts val="0"/>
                        </a:spcAft>
                        <a:buNone/>
                      </a:pPr>
                      <a:r>
                        <a:rPr lang="ja-JP" sz="1600" b="1">
                          <a:latin typeface="Meiryo"/>
                          <a:ea typeface="Meiryo"/>
                          <a:cs typeface="Meiryo"/>
                          <a:sym typeface="Meiryo"/>
                        </a:rPr>
                        <a:t>会社概要</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ja-JP" sz="1600" b="1">
                          <a:latin typeface="Meiryo"/>
                          <a:ea typeface="Meiryo"/>
                          <a:cs typeface="Meiryo"/>
                          <a:sym typeface="Meiryo"/>
                        </a:rPr>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ja-JP" sz="1600" b="1">
                          <a:latin typeface="Meiryo"/>
                          <a:ea typeface="Meiryo"/>
                          <a:cs typeface="Meiryo"/>
                          <a:sym typeface="Meiryo"/>
                        </a:rPr>
                        <a:t>16</a:t>
                      </a:r>
                      <a:endParaRPr sz="1600" b="1">
                        <a:latin typeface="Meiryo"/>
                        <a:ea typeface="Meiryo"/>
                        <a:cs typeface="Meiryo"/>
                        <a:sym typeface="Meiryo"/>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sp>
        <p:nvSpPr>
          <p:cNvPr id="79" name="Google Shape;79;p2"/>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-1-</a:t>
            </a:r>
            <a:endParaRPr sz="1400" b="1">
              <a:solidFill>
                <a:srgbClr val="757575"/>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p:nvPr/>
        </p:nvSpPr>
        <p:spPr>
          <a:xfrm>
            <a:off x="470916" y="3608018"/>
            <a:ext cx="5916168" cy="1395167"/>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3"/>
          <p:cNvSpPr/>
          <p:nvPr/>
        </p:nvSpPr>
        <p:spPr>
          <a:xfrm>
            <a:off x="470916" y="443060"/>
            <a:ext cx="5916168" cy="650191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100" dirty="0">
                <a:solidFill>
                  <a:srgbClr val="000000"/>
                </a:solidFill>
                <a:latin typeface="Meiryo"/>
                <a:ea typeface="Meiryo"/>
                <a:cs typeface="Meiryo"/>
                <a:sym typeface="Meiryo"/>
              </a:rPr>
              <a:t>　現代の日本では、実に60％もの日本人が何らかの皮膚炎を経験しており、湿疹や痒み、ふけ、アトピー性皮膚炎、化膿性創傷、かぶれなど、さまざまな肌トラブルに悩む人々が急増しています。</a:t>
            </a: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その影響は単なる外見の問題にとどまらず、肌の炎症が長期化すると、ストレスが増大し、集中力が低下するなど、日常生活に支障をきたす場合も多く、QOL（生活の質）が著しく低下する原因となっています。</a:t>
            </a: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〇〇株式会社（以下、ジョイ・クル）の代表取締役・宮崎孔志（京都府立大学大学院農学研究科・准教授）は、病原細菌学・皮膚科学の研究過程において、肌のバリア機能を高める皮膚常在菌の重要性を強く認識しました。しかしながら、現代は防腐剤や殺菌剤を使う事により、肌の健康を守ってくれる皮膚常在菌にダメージを与える生活様式が根付いています。</a:t>
            </a: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a:t>
            </a: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多くの人が抱える肌トラブルを社会全体に影響を及ぼす課題として捉え、 </a:t>
            </a:r>
            <a:r>
              <a:rPr lang="ja-JP" sz="1100" b="1" u="sng" dirty="0">
                <a:solidFill>
                  <a:srgbClr val="000000"/>
                </a:solidFill>
                <a:latin typeface="Meiryo"/>
                <a:ea typeface="Meiryo"/>
                <a:cs typeface="Meiryo"/>
                <a:sym typeface="Meiryo"/>
              </a:rPr>
              <a:t>“肌トラブルに悩まない世の中にしたい</a:t>
            </a:r>
            <a:r>
              <a:rPr lang="ja-JP" sz="1100" dirty="0">
                <a:solidFill>
                  <a:srgbClr val="000000"/>
                </a:solidFill>
                <a:latin typeface="Meiryo"/>
                <a:ea typeface="Meiryo"/>
                <a:cs typeface="Meiryo"/>
                <a:sym typeface="Meiryo"/>
              </a:rPr>
              <a:t>”と研究を重ねた結果、２つの革新的な新技術を開発しました。</a:t>
            </a: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800" b="1" dirty="0">
                <a:solidFill>
                  <a:srgbClr val="000000"/>
                </a:solidFill>
                <a:latin typeface="Meiryo"/>
                <a:ea typeface="Meiryo"/>
                <a:cs typeface="Meiryo"/>
                <a:sym typeface="Meiryo"/>
              </a:rPr>
              <a:t>①【肌トラブル発症予防】防腐剤無添加技術</a:t>
            </a:r>
            <a:endParaRPr sz="1800" b="1"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a:t>
            </a:r>
            <a:r>
              <a:rPr lang="ja-JP" sz="1400" dirty="0">
                <a:solidFill>
                  <a:srgbClr val="000000"/>
                </a:solidFill>
                <a:latin typeface="Meiryo"/>
                <a:ea typeface="Meiryo"/>
                <a:cs typeface="Meiryo"/>
                <a:sym typeface="Meiryo"/>
              </a:rPr>
              <a:t>　肌に塗布する製品の容器に防腐効果の新規物質を使用する</a:t>
            </a:r>
            <a:endParaRPr sz="14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800" b="1" dirty="0">
                <a:solidFill>
                  <a:srgbClr val="000000"/>
                </a:solidFill>
                <a:latin typeface="Meiryo"/>
                <a:ea typeface="Meiryo"/>
                <a:cs typeface="Meiryo"/>
                <a:sym typeface="Meiryo"/>
              </a:rPr>
              <a:t>②【肌トラブル解消・発症予防】病原菌無毒化技術</a:t>
            </a:r>
            <a:endParaRPr sz="1800" b="1"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a:t>
            </a:r>
            <a:r>
              <a:rPr lang="ja-JP" sz="1200" dirty="0">
                <a:solidFill>
                  <a:srgbClr val="000000"/>
                </a:solidFill>
                <a:latin typeface="Meiryo"/>
                <a:ea typeface="Meiryo"/>
                <a:cs typeface="Meiryo"/>
                <a:sym typeface="Meiryo"/>
              </a:rPr>
              <a:t>　</a:t>
            </a:r>
            <a:r>
              <a:rPr lang="ja-JP" altLang="en-US" dirty="0">
                <a:solidFill>
                  <a:schemeClr val="tx1"/>
                </a:solidFill>
                <a:latin typeface="Meiryo"/>
                <a:ea typeface="Meiryo"/>
                <a:cs typeface="Meiryo"/>
                <a:sym typeface="Meiryo"/>
              </a:rPr>
              <a:t>殺菌せずに、</a:t>
            </a:r>
            <a:r>
              <a:rPr lang="ja-JP" sz="1400" dirty="0">
                <a:solidFill>
                  <a:srgbClr val="000000"/>
                </a:solidFill>
                <a:latin typeface="Meiryo"/>
                <a:ea typeface="Meiryo"/>
                <a:cs typeface="Meiryo"/>
                <a:sym typeface="Meiryo"/>
              </a:rPr>
              <a:t>細菌が繁殖する際に産生する毒素を抑制する</a:t>
            </a:r>
            <a:endParaRPr sz="14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a:t>
            </a: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これらの技術を肌に塗布する製品に活用することで、</a:t>
            </a:r>
            <a:r>
              <a:rPr lang="ja-JP" sz="1100" dirty="0">
                <a:solidFill>
                  <a:schemeClr val="dk1"/>
                </a:solidFill>
                <a:latin typeface="Meiryo"/>
                <a:ea typeface="Meiryo"/>
                <a:cs typeface="Meiryo"/>
                <a:sym typeface="Meiryo"/>
              </a:rPr>
              <a:t>肌環境を守りながら、殺菌せずに菌の感染を抑えることが期待できます。</a:t>
            </a:r>
            <a:endParaRPr dirty="0"/>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本ファクトブックでは、肌トラブルに悩む現代社会の実態とその原因、そして健康な肌を維持する皮膚常在菌を守るための新技術についてご紹介します。</a:t>
            </a: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endParaRPr sz="1100" dirty="0">
              <a:solidFill>
                <a:srgbClr val="000000"/>
              </a:solidFill>
              <a:latin typeface="Meiryo"/>
              <a:ea typeface="Meiryo"/>
              <a:cs typeface="Meiryo"/>
              <a:sym typeface="Meiryo"/>
            </a:endParaRPr>
          </a:p>
          <a:p>
            <a:pPr marL="0" marR="0" lvl="0" indent="0" algn="l" rtl="0">
              <a:spcBef>
                <a:spcPts val="0"/>
              </a:spcBef>
              <a:spcAft>
                <a:spcPts val="0"/>
              </a:spcAft>
              <a:buNone/>
            </a:pPr>
            <a:r>
              <a:rPr lang="ja-JP" sz="1100" dirty="0">
                <a:solidFill>
                  <a:srgbClr val="000000"/>
                </a:solidFill>
                <a:latin typeface="Meiryo"/>
                <a:ea typeface="Meiryo"/>
                <a:cs typeface="Meiryo"/>
                <a:sym typeface="Meiryo"/>
              </a:rPr>
              <a:t>　ジョイ・クルは、この新技術を広く社会に普及させ、</a:t>
            </a:r>
            <a:r>
              <a:rPr lang="ja-JP" sz="1100" b="1" u="sng" dirty="0">
                <a:solidFill>
                  <a:srgbClr val="FF0000"/>
                </a:solidFill>
                <a:latin typeface="Meiryo"/>
                <a:ea typeface="Meiryo"/>
                <a:cs typeface="Meiryo"/>
                <a:sym typeface="Meiryo"/>
              </a:rPr>
              <a:t>肌トラブルに悩まない喜びに満ちた社会の実現</a:t>
            </a:r>
            <a:r>
              <a:rPr lang="ja-JP" sz="1100" dirty="0">
                <a:solidFill>
                  <a:srgbClr val="000000"/>
                </a:solidFill>
                <a:latin typeface="Meiryo"/>
                <a:ea typeface="Meiryo"/>
                <a:cs typeface="Meiryo"/>
                <a:sym typeface="Meiryo"/>
              </a:rPr>
              <a:t>を目指してまいります。</a:t>
            </a:r>
            <a:endParaRPr sz="1100" dirty="0">
              <a:solidFill>
                <a:srgbClr val="FF0000"/>
              </a:solidFill>
              <a:latin typeface="Meiryo"/>
              <a:ea typeface="Meiryo"/>
              <a:cs typeface="Meiryo"/>
              <a:sym typeface="Meiryo"/>
            </a:endParaRPr>
          </a:p>
        </p:txBody>
      </p:sp>
      <p:pic>
        <p:nvPicPr>
          <p:cNvPr id="86" name="Google Shape;86;p3"/>
          <p:cNvPicPr preferRelativeResize="0"/>
          <p:nvPr/>
        </p:nvPicPr>
        <p:blipFill rotWithShape="1">
          <a:blip r:embed="rId3">
            <a:alphaModFix/>
          </a:blip>
          <a:srcRect/>
          <a:stretch/>
        </p:blipFill>
        <p:spPr>
          <a:xfrm>
            <a:off x="2045787" y="6916462"/>
            <a:ext cx="2766425" cy="1582049"/>
          </a:xfrm>
          <a:prstGeom prst="rect">
            <a:avLst/>
          </a:prstGeom>
          <a:noFill/>
          <a:ln>
            <a:noFill/>
          </a:ln>
        </p:spPr>
      </p:pic>
      <p:sp>
        <p:nvSpPr>
          <p:cNvPr id="87" name="Google Shape;87;p3"/>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はじめに</a:t>
            </a:r>
            <a:endParaRPr/>
          </a:p>
        </p:txBody>
      </p:sp>
      <p:sp>
        <p:nvSpPr>
          <p:cNvPr id="88" name="Google Shape;88;p3"/>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-2-</a:t>
            </a:r>
            <a:endParaRPr sz="1400" b="1">
              <a:solidFill>
                <a:srgbClr val="757575"/>
              </a:solidFill>
              <a:latin typeface="Meiryo"/>
              <a:ea typeface="Meiryo"/>
              <a:cs typeface="Meiryo"/>
              <a:sym typeface="Meiryo"/>
            </a:endParaRPr>
          </a:p>
        </p:txBody>
      </p:sp>
      <p:sp>
        <p:nvSpPr>
          <p:cNvPr id="89" name="Google Shape;89;p3"/>
          <p:cNvSpPr txBox="1"/>
          <p:nvPr/>
        </p:nvSpPr>
        <p:spPr>
          <a:xfrm>
            <a:off x="4308084" y="5398361"/>
            <a:ext cx="21728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社会背景</a:t>
            </a:r>
            <a:endParaRPr/>
          </a:p>
        </p:txBody>
      </p:sp>
      <p:sp>
        <p:nvSpPr>
          <p:cNvPr id="95" name="Google Shape;95;p4"/>
          <p:cNvSpPr txBox="1"/>
          <p:nvPr/>
        </p:nvSpPr>
        <p:spPr>
          <a:xfrm>
            <a:off x="480060" y="1098607"/>
            <a:ext cx="5897880"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2020年9月23日に株式会社RAINBOW SHOWERが実施したインターネット調査『肌トラブルのケア方法に関する調査』（全国の20～60代の男女1,137人を対象）によると、何らかの肌トラブルに悩む人が60％以上もいたという結果となっています。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また、どのような肌トラブルに悩まされているかという質問では、乾燥（43%）、肌荒れ（37.2％）、ニキビ（34.5%）、かゆみ（27.%）、日焼け（20.2％）、虫刺され（12.8%）と回答しています。</a:t>
            </a:r>
            <a:endParaRPr/>
          </a:p>
        </p:txBody>
      </p:sp>
      <p:sp>
        <p:nvSpPr>
          <p:cNvPr id="96" name="Google Shape;96;p4"/>
          <p:cNvSpPr/>
          <p:nvPr/>
        </p:nvSpPr>
        <p:spPr>
          <a:xfrm>
            <a:off x="377074" y="688157"/>
            <a:ext cx="6066855" cy="3931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600" b="1">
                <a:solidFill>
                  <a:schemeClr val="dk1"/>
                </a:solidFill>
                <a:latin typeface="Meiryo"/>
                <a:ea typeface="Meiryo"/>
                <a:cs typeface="Meiryo"/>
                <a:sym typeface="Meiryo"/>
              </a:rPr>
              <a:t>●日本人の60％以上が何らかの肌トラブルを抱えている</a:t>
            </a:r>
            <a:endParaRPr/>
          </a:p>
        </p:txBody>
      </p:sp>
      <p:grpSp>
        <p:nvGrpSpPr>
          <p:cNvPr id="97" name="Google Shape;97;p4"/>
          <p:cNvGrpSpPr/>
          <p:nvPr/>
        </p:nvGrpSpPr>
        <p:grpSpPr>
          <a:xfrm>
            <a:off x="1022652" y="2498113"/>
            <a:ext cx="5053983" cy="3646597"/>
            <a:chOff x="984592" y="2302966"/>
            <a:chExt cx="5053983" cy="3646597"/>
          </a:xfrm>
        </p:grpSpPr>
        <p:pic>
          <p:nvPicPr>
            <p:cNvPr id="98" name="Google Shape;98;p4"/>
            <p:cNvPicPr preferRelativeResize="0"/>
            <p:nvPr/>
          </p:nvPicPr>
          <p:blipFill rotWithShape="1">
            <a:blip r:embed="rId3">
              <a:alphaModFix/>
            </a:blip>
            <a:srcRect/>
            <a:stretch/>
          </p:blipFill>
          <p:spPr>
            <a:xfrm>
              <a:off x="984592" y="2302966"/>
              <a:ext cx="4941568" cy="3421085"/>
            </a:xfrm>
            <a:prstGeom prst="rect">
              <a:avLst/>
            </a:prstGeom>
            <a:noFill/>
            <a:ln>
              <a:noFill/>
            </a:ln>
          </p:spPr>
        </p:pic>
        <p:sp>
          <p:nvSpPr>
            <p:cNvPr id="99" name="Google Shape;99;p4"/>
            <p:cNvSpPr/>
            <p:nvPr/>
          </p:nvSpPr>
          <p:spPr>
            <a:xfrm>
              <a:off x="3759240" y="5647861"/>
              <a:ext cx="2279335" cy="3017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800" b="1">
                  <a:solidFill>
                    <a:schemeClr val="dk1"/>
                  </a:solidFill>
                  <a:latin typeface="Meiryo"/>
                  <a:ea typeface="Meiryo"/>
                  <a:cs typeface="Meiryo"/>
                  <a:sym typeface="Meiryo"/>
                </a:rPr>
                <a:t>出展元：株式会社RAINBOW SHOWER</a:t>
              </a:r>
              <a:endParaRPr sz="800" b="1">
                <a:solidFill>
                  <a:schemeClr val="dk1"/>
                </a:solidFill>
                <a:latin typeface="Meiryo"/>
                <a:ea typeface="Meiryo"/>
                <a:cs typeface="Meiryo"/>
                <a:sym typeface="Meiryo"/>
              </a:endParaRPr>
            </a:p>
          </p:txBody>
        </p:sp>
      </p:grpSp>
      <p:sp>
        <p:nvSpPr>
          <p:cNvPr id="100" name="Google Shape;100;p4"/>
          <p:cNvSpPr txBox="1"/>
          <p:nvPr/>
        </p:nvSpPr>
        <p:spPr>
          <a:xfrm>
            <a:off x="493248" y="6289920"/>
            <a:ext cx="3183402" cy="2631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肌トラブルの原因は人によりさまざまですが、湿疹や痒みなどを引き起こす外的要因（紫外線や乾燥、大気汚染、化学物質、花粉やハウスダストなど）と、アトピー性皮膚炎やニキビを引き起こしやすくする内的要因（遺伝的な影響、ホルモンバランスの乱れなど）があります。さらに、ストレスや食生活の乱れ、感染症、自己免疫疾患も肌トラブルを悪化させる要因となり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ヘルスケア製品を提供する大手企業も、QOLを低下させる肌トラブルを社会的な問題と捉え、痒みや炎症に悩む生活者をターゲットにした外用薬やヘアケア製品を開発し、これらの課題解決に向けた提案を行っています。</a:t>
            </a:r>
            <a:endParaRPr sz="1100">
              <a:solidFill>
                <a:schemeClr val="dk1"/>
              </a:solidFill>
              <a:latin typeface="Meiryo"/>
              <a:ea typeface="Meiryo"/>
              <a:cs typeface="Meiryo"/>
              <a:sym typeface="Meiryo"/>
            </a:endParaRPr>
          </a:p>
        </p:txBody>
      </p:sp>
      <p:pic>
        <p:nvPicPr>
          <p:cNvPr id="101" name="Google Shape;101;p4"/>
          <p:cNvPicPr preferRelativeResize="0"/>
          <p:nvPr/>
        </p:nvPicPr>
        <p:blipFill rotWithShape="1">
          <a:blip r:embed="rId4">
            <a:alphaModFix/>
          </a:blip>
          <a:srcRect l="50832"/>
          <a:stretch/>
        </p:blipFill>
        <p:spPr>
          <a:xfrm>
            <a:off x="5182160" y="7454227"/>
            <a:ext cx="391776" cy="1017232"/>
          </a:xfrm>
          <a:prstGeom prst="rect">
            <a:avLst/>
          </a:prstGeom>
          <a:noFill/>
          <a:ln>
            <a:noFill/>
          </a:ln>
        </p:spPr>
      </p:pic>
      <p:pic>
        <p:nvPicPr>
          <p:cNvPr id="102" name="Google Shape;102;p4"/>
          <p:cNvPicPr preferRelativeResize="0"/>
          <p:nvPr/>
        </p:nvPicPr>
        <p:blipFill rotWithShape="1">
          <a:blip r:embed="rId5">
            <a:alphaModFix/>
          </a:blip>
          <a:srcRect r="34837"/>
          <a:stretch/>
        </p:blipFill>
        <p:spPr>
          <a:xfrm>
            <a:off x="5607924" y="6326555"/>
            <a:ext cx="468711" cy="1072235"/>
          </a:xfrm>
          <a:prstGeom prst="rect">
            <a:avLst/>
          </a:prstGeom>
          <a:noFill/>
          <a:ln>
            <a:noFill/>
          </a:ln>
        </p:spPr>
      </p:pic>
      <p:pic>
        <p:nvPicPr>
          <p:cNvPr id="103" name="Google Shape;103;p4"/>
          <p:cNvPicPr preferRelativeResize="0"/>
          <p:nvPr/>
        </p:nvPicPr>
        <p:blipFill rotWithShape="1">
          <a:blip r:embed="rId6">
            <a:alphaModFix/>
          </a:blip>
          <a:srcRect/>
          <a:stretch/>
        </p:blipFill>
        <p:spPr>
          <a:xfrm>
            <a:off x="5728658" y="7579272"/>
            <a:ext cx="291924" cy="875774"/>
          </a:xfrm>
          <a:prstGeom prst="rect">
            <a:avLst/>
          </a:prstGeom>
          <a:noFill/>
          <a:ln>
            <a:noFill/>
          </a:ln>
        </p:spPr>
      </p:pic>
      <p:pic>
        <p:nvPicPr>
          <p:cNvPr id="104" name="Google Shape;104;p4"/>
          <p:cNvPicPr preferRelativeResize="0"/>
          <p:nvPr/>
        </p:nvPicPr>
        <p:blipFill rotWithShape="1">
          <a:blip r:embed="rId7">
            <a:alphaModFix/>
          </a:blip>
          <a:srcRect/>
          <a:stretch/>
        </p:blipFill>
        <p:spPr>
          <a:xfrm>
            <a:off x="3881650" y="6428866"/>
            <a:ext cx="276443" cy="933290"/>
          </a:xfrm>
          <a:prstGeom prst="rect">
            <a:avLst/>
          </a:prstGeom>
          <a:noFill/>
          <a:ln>
            <a:noFill/>
          </a:ln>
        </p:spPr>
      </p:pic>
      <p:pic>
        <p:nvPicPr>
          <p:cNvPr id="105" name="Google Shape;105;p4"/>
          <p:cNvPicPr preferRelativeResize="0"/>
          <p:nvPr/>
        </p:nvPicPr>
        <p:blipFill rotWithShape="1">
          <a:blip r:embed="rId8">
            <a:alphaModFix/>
          </a:blip>
          <a:srcRect/>
          <a:stretch/>
        </p:blipFill>
        <p:spPr>
          <a:xfrm>
            <a:off x="3873038" y="7724152"/>
            <a:ext cx="532561" cy="730894"/>
          </a:xfrm>
          <a:prstGeom prst="rect">
            <a:avLst/>
          </a:prstGeom>
          <a:noFill/>
          <a:ln>
            <a:noFill/>
          </a:ln>
        </p:spPr>
      </p:pic>
      <p:pic>
        <p:nvPicPr>
          <p:cNvPr id="106" name="Google Shape;106;p4"/>
          <p:cNvPicPr preferRelativeResize="0"/>
          <p:nvPr/>
        </p:nvPicPr>
        <p:blipFill rotWithShape="1">
          <a:blip r:embed="rId9">
            <a:alphaModFix/>
          </a:blip>
          <a:srcRect/>
          <a:stretch/>
        </p:blipFill>
        <p:spPr>
          <a:xfrm>
            <a:off x="4547938" y="7724152"/>
            <a:ext cx="503178" cy="730894"/>
          </a:xfrm>
          <a:prstGeom prst="rect">
            <a:avLst/>
          </a:prstGeom>
          <a:noFill/>
          <a:ln>
            <a:noFill/>
          </a:ln>
        </p:spPr>
      </p:pic>
      <p:pic>
        <p:nvPicPr>
          <p:cNvPr id="107" name="Google Shape;107;p4"/>
          <p:cNvPicPr preferRelativeResize="0"/>
          <p:nvPr/>
        </p:nvPicPr>
        <p:blipFill rotWithShape="1">
          <a:blip r:embed="rId10">
            <a:alphaModFix/>
          </a:blip>
          <a:srcRect/>
          <a:stretch/>
        </p:blipFill>
        <p:spPr>
          <a:xfrm>
            <a:off x="5022762" y="6406152"/>
            <a:ext cx="318797" cy="933290"/>
          </a:xfrm>
          <a:prstGeom prst="rect">
            <a:avLst/>
          </a:prstGeom>
          <a:noFill/>
          <a:ln>
            <a:noFill/>
          </a:ln>
        </p:spPr>
      </p:pic>
      <p:pic>
        <p:nvPicPr>
          <p:cNvPr id="108" name="Google Shape;108;p4"/>
          <p:cNvPicPr preferRelativeResize="0"/>
          <p:nvPr/>
        </p:nvPicPr>
        <p:blipFill rotWithShape="1">
          <a:blip r:embed="rId11">
            <a:alphaModFix/>
          </a:blip>
          <a:srcRect/>
          <a:stretch/>
        </p:blipFill>
        <p:spPr>
          <a:xfrm>
            <a:off x="4391226" y="6289920"/>
            <a:ext cx="359172" cy="1072235"/>
          </a:xfrm>
          <a:prstGeom prst="rect">
            <a:avLst/>
          </a:prstGeom>
          <a:noFill/>
          <a:ln>
            <a:noFill/>
          </a:ln>
        </p:spPr>
      </p:pic>
      <p:sp>
        <p:nvSpPr>
          <p:cNvPr id="109" name="Google Shape;109;p4"/>
          <p:cNvSpPr/>
          <p:nvPr/>
        </p:nvSpPr>
        <p:spPr>
          <a:xfrm>
            <a:off x="3706478" y="8484677"/>
            <a:ext cx="2470150" cy="3017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800" b="1">
                <a:solidFill>
                  <a:schemeClr val="dk1"/>
                </a:solidFill>
                <a:latin typeface="Meiryo"/>
                <a:ea typeface="Meiryo"/>
                <a:cs typeface="Meiryo"/>
                <a:sym typeface="Meiryo"/>
              </a:rPr>
              <a:t>＜かゆみや炎症などの逃避トラブル対策製品例＞</a:t>
            </a:r>
            <a:endParaRPr/>
          </a:p>
        </p:txBody>
      </p:sp>
      <p:sp>
        <p:nvSpPr>
          <p:cNvPr id="110" name="Google Shape;110;p4"/>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-3-</a:t>
            </a:r>
            <a:endParaRPr sz="1400" b="1">
              <a:solidFill>
                <a:srgbClr val="757575"/>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p:nvPr/>
        </p:nvSpPr>
        <p:spPr>
          <a:xfrm>
            <a:off x="480060" y="699016"/>
            <a:ext cx="5897880" cy="38625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身近にある皮膚トラブルの原因の一つとして、市販の化粧品やシャンプーなど、</a:t>
            </a:r>
            <a:r>
              <a:rPr lang="ja-JP" sz="1100" u="sng">
                <a:solidFill>
                  <a:schemeClr val="dk1"/>
                </a:solidFill>
                <a:latin typeface="Meiryo"/>
                <a:ea typeface="Meiryo"/>
                <a:cs typeface="Meiryo"/>
                <a:sym typeface="Meiryo"/>
              </a:rPr>
              <a:t>日常的に肌に直接塗布する</a:t>
            </a:r>
            <a:r>
              <a:rPr lang="ja-JP" sz="1100">
                <a:solidFill>
                  <a:schemeClr val="dk1"/>
                </a:solidFill>
                <a:latin typeface="Meiryo"/>
                <a:ea typeface="Meiryo"/>
                <a:cs typeface="Meiryo"/>
                <a:sym typeface="Meiryo"/>
              </a:rPr>
              <a:t>スキンケア製品に含まれる化学物質</a:t>
            </a:r>
            <a:r>
              <a:rPr lang="ja-JP" sz="1100" b="1">
                <a:solidFill>
                  <a:schemeClr val="dk1"/>
                </a:solidFill>
                <a:latin typeface="Meiryo"/>
                <a:ea typeface="Meiryo"/>
                <a:cs typeface="Meiryo"/>
                <a:sym typeface="Meiryo"/>
              </a:rPr>
              <a:t>「防腐剤」</a:t>
            </a:r>
            <a:r>
              <a:rPr lang="ja-JP" sz="1100">
                <a:solidFill>
                  <a:schemeClr val="dk1"/>
                </a:solidFill>
                <a:latin typeface="Meiryo"/>
                <a:ea typeface="Meiryo"/>
                <a:cs typeface="Meiryo"/>
                <a:sym typeface="Meiryo"/>
              </a:rPr>
              <a:t>や</a:t>
            </a:r>
            <a:r>
              <a:rPr lang="ja-JP" sz="1100" b="1">
                <a:solidFill>
                  <a:schemeClr val="dk1"/>
                </a:solidFill>
                <a:latin typeface="Meiryo"/>
                <a:ea typeface="Meiryo"/>
                <a:cs typeface="Meiryo"/>
                <a:sym typeface="Meiryo"/>
              </a:rPr>
              <a:t>「殺菌剤」</a:t>
            </a:r>
            <a:r>
              <a:rPr lang="ja-JP" sz="1100">
                <a:solidFill>
                  <a:schemeClr val="dk1"/>
                </a:solidFill>
                <a:latin typeface="Meiryo"/>
                <a:ea typeface="Meiryo"/>
                <a:cs typeface="Meiryo"/>
                <a:sym typeface="Meiryo"/>
              </a:rPr>
              <a:t>が挙げられます。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防腐剤や殺菌剤は、製品の腐敗、劣化を防ぎ、品質を保つために使用されていますが、日常的に長期間使用するため、</a:t>
            </a:r>
            <a:r>
              <a:rPr lang="ja-JP" sz="1100" b="1" u="sng">
                <a:solidFill>
                  <a:schemeClr val="dk1"/>
                </a:solidFill>
                <a:latin typeface="Meiryo"/>
                <a:ea typeface="Meiryo"/>
                <a:cs typeface="Meiryo"/>
                <a:sym typeface="Meiryo"/>
              </a:rPr>
              <a:t>肌の健康を保つ皮膚常在菌</a:t>
            </a:r>
            <a:r>
              <a:rPr lang="ja-JP" sz="1100">
                <a:solidFill>
                  <a:schemeClr val="dk1"/>
                </a:solidFill>
                <a:latin typeface="Meiryo"/>
                <a:ea typeface="Meiryo"/>
                <a:cs typeface="Meiryo"/>
                <a:sym typeface="Meiryo"/>
              </a:rPr>
              <a:t>にも影響を与え、痒みや湿疹などの炎症を引き起こす原因となっています。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400">
                <a:solidFill>
                  <a:schemeClr val="dk1"/>
                </a:solidFill>
                <a:latin typeface="Meiryo"/>
                <a:ea typeface="Meiryo"/>
                <a:cs typeface="Meiryo"/>
                <a:sym typeface="Meiryo"/>
              </a:rPr>
              <a:t>●</a:t>
            </a:r>
            <a:r>
              <a:rPr lang="ja-JP" sz="1400" b="1">
                <a:solidFill>
                  <a:schemeClr val="dk1"/>
                </a:solidFill>
                <a:latin typeface="Meiryo"/>
                <a:ea typeface="Meiryo"/>
                <a:cs typeface="Meiryo"/>
                <a:sym typeface="Meiryo"/>
              </a:rPr>
              <a:t>皮膚常在菌の重要性</a:t>
            </a:r>
            <a:endParaRPr sz="1400" b="1">
              <a:solidFill>
                <a:schemeClr val="dk1"/>
              </a:solidFill>
              <a:latin typeface="Meiryo"/>
              <a:ea typeface="Meiryo"/>
              <a:cs typeface="Meiryo"/>
              <a:sym typeface="Meiryo"/>
            </a:endParaRPr>
          </a:p>
          <a:p>
            <a:pPr marL="0" marR="0" lvl="0" indent="0" algn="l" rtl="0">
              <a:spcBef>
                <a:spcPts val="0"/>
              </a:spcBef>
              <a:spcAft>
                <a:spcPts val="0"/>
              </a:spcAft>
              <a:buNone/>
            </a:pPr>
            <a:endParaRPr sz="7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皮膚常在菌（ひふじょうざいきん）は、人間の皮膚に常に存在する微生物で、健康な皮膚の表面に自然に存在し、皮膚の健康を保つために重要な役割を果たしています。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p:txBody>
      </p:sp>
      <p:graphicFrame>
        <p:nvGraphicFramePr>
          <p:cNvPr id="117" name="Google Shape;117;p5"/>
          <p:cNvGraphicFramePr/>
          <p:nvPr/>
        </p:nvGraphicFramePr>
        <p:xfrm>
          <a:off x="466380" y="5338529"/>
          <a:ext cx="5961725" cy="1501695"/>
        </p:xfrm>
        <a:graphic>
          <a:graphicData uri="http://schemas.openxmlformats.org/drawingml/2006/table">
            <a:tbl>
              <a:tblPr firstRow="1" bandRow="1">
                <a:noFill/>
                <a:tableStyleId>{442C0DAD-0E4E-47DD-A849-18D2E003BD62}</a:tableStyleId>
              </a:tblPr>
              <a:tblGrid>
                <a:gridCol w="3152650">
                  <a:extLst>
                    <a:ext uri="{9D8B030D-6E8A-4147-A177-3AD203B41FA5}">
                      <a16:colId xmlns:a16="http://schemas.microsoft.com/office/drawing/2014/main" val="20000"/>
                    </a:ext>
                  </a:extLst>
                </a:gridCol>
                <a:gridCol w="2809075">
                  <a:extLst>
                    <a:ext uri="{9D8B030D-6E8A-4147-A177-3AD203B41FA5}">
                      <a16:colId xmlns:a16="http://schemas.microsoft.com/office/drawing/2014/main" val="20001"/>
                    </a:ext>
                  </a:extLst>
                </a:gridCol>
              </a:tblGrid>
              <a:tr h="339350">
                <a:tc gridSpan="2">
                  <a:txBody>
                    <a:bodyPr/>
                    <a:lstStyle/>
                    <a:p>
                      <a:pPr marL="0" marR="0" lvl="0" indent="0" algn="ctr" rtl="0">
                        <a:spcBef>
                          <a:spcPts val="0"/>
                        </a:spcBef>
                        <a:spcAft>
                          <a:spcPts val="0"/>
                        </a:spcAft>
                        <a:buNone/>
                      </a:pPr>
                      <a:r>
                        <a:rPr lang="ja-JP" sz="1600" b="1">
                          <a:solidFill>
                            <a:schemeClr val="dk1"/>
                          </a:solidFill>
                          <a:latin typeface="Meiryo"/>
                          <a:ea typeface="Meiryo"/>
                          <a:cs typeface="Meiryo"/>
                          <a:sym typeface="Meiryo"/>
                        </a:rPr>
                        <a:t>皮膚常在菌の大切な機能</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DCF8"/>
                    </a:solidFill>
                  </a:tcPr>
                </a:tc>
                <a:tc hMerge="1">
                  <a:txBody>
                    <a:bodyPr/>
                    <a:lstStyle/>
                    <a:p>
                      <a:endParaRPr lang="ja-JP"/>
                    </a:p>
                  </a:txBody>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endParaRPr sz="400" b="1">
                        <a:solidFill>
                          <a:schemeClr val="dk1"/>
                        </a:solidFill>
                        <a:latin typeface="Meiryo"/>
                        <a:ea typeface="Meiryo"/>
                        <a:cs typeface="Meiryo"/>
                        <a:sym typeface="Meiryo"/>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400" b="1">
                        <a:solidFill>
                          <a:schemeClr val="dk1"/>
                        </a:solidFill>
                        <a:latin typeface="Meiryo"/>
                        <a:ea typeface="Meiryo"/>
                        <a:cs typeface="Meiryo"/>
                        <a:sym typeface="Meiryo"/>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334275">
                <a:tc>
                  <a:txBody>
                    <a:bodyPr/>
                    <a:lstStyle/>
                    <a:p>
                      <a:pPr marL="0" marR="0" lvl="0" indent="0" algn="l" rtl="0">
                        <a:spcBef>
                          <a:spcPts val="0"/>
                        </a:spcBef>
                        <a:spcAft>
                          <a:spcPts val="0"/>
                        </a:spcAft>
                        <a:buNone/>
                      </a:pPr>
                      <a:r>
                        <a:rPr lang="ja-JP" sz="1400" b="1">
                          <a:solidFill>
                            <a:schemeClr val="dk1"/>
                          </a:solidFill>
                          <a:latin typeface="Meiryo"/>
                          <a:ea typeface="Meiryo"/>
                          <a:cs typeface="Meiryo"/>
                          <a:sym typeface="Meiryo"/>
                        </a:rPr>
                        <a:t>　①病原菌バリア機能・・・・・・</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spcBef>
                          <a:spcPts val="0"/>
                        </a:spcBef>
                        <a:spcAft>
                          <a:spcPts val="0"/>
                        </a:spcAft>
                        <a:buNone/>
                      </a:pPr>
                      <a:r>
                        <a:rPr lang="ja-JP" sz="1400" b="1">
                          <a:solidFill>
                            <a:schemeClr val="dk1"/>
                          </a:solidFill>
                          <a:latin typeface="Meiryo"/>
                          <a:ea typeface="Meiryo"/>
                          <a:cs typeface="Meiryo"/>
                          <a:sym typeface="Meiryo"/>
                        </a:rPr>
                        <a:t>病原菌の侵入、増殖を防ぐ</a:t>
                      </a:r>
                      <a:endParaRPr/>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2"/>
                  </a:ext>
                </a:extLst>
              </a:tr>
              <a:tr h="292600">
                <a:tc>
                  <a:txBody>
                    <a:bodyPr/>
                    <a:lstStyle/>
                    <a:p>
                      <a:pPr marL="0" marR="0" lvl="0" indent="0" algn="l" rtl="0">
                        <a:spcBef>
                          <a:spcPts val="0"/>
                        </a:spcBef>
                        <a:spcAft>
                          <a:spcPts val="0"/>
                        </a:spcAft>
                        <a:buNone/>
                      </a:pPr>
                      <a:r>
                        <a:rPr lang="ja-JP" sz="1400" b="1">
                          <a:solidFill>
                            <a:schemeClr val="dk1"/>
                          </a:solidFill>
                          <a:latin typeface="Meiryo"/>
                          <a:ea typeface="Meiryo"/>
                          <a:cs typeface="Meiryo"/>
                          <a:sym typeface="Meiryo"/>
                        </a:rPr>
                        <a:t>　②アレルギー物質バリア機能・・</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spcBef>
                          <a:spcPts val="0"/>
                        </a:spcBef>
                        <a:spcAft>
                          <a:spcPts val="0"/>
                        </a:spcAft>
                        <a:buNone/>
                      </a:pPr>
                      <a:r>
                        <a:rPr lang="ja-JP" sz="1400" b="1">
                          <a:solidFill>
                            <a:schemeClr val="dk1"/>
                          </a:solidFill>
                          <a:latin typeface="Meiryo"/>
                          <a:ea typeface="Meiryo"/>
                          <a:cs typeface="Meiryo"/>
                          <a:sym typeface="Meiryo"/>
                        </a:rPr>
                        <a:t>アレルギー物質の侵入を抑える</a:t>
                      </a:r>
                      <a:endParaRPr/>
                    </a:p>
                  </a:txBody>
                  <a:tcPr marL="91450" marR="91450" marT="45725" marB="45725">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ja-JP" sz="1400" b="1">
                          <a:solidFill>
                            <a:schemeClr val="dk1"/>
                          </a:solidFill>
                          <a:latin typeface="Meiryo"/>
                          <a:ea typeface="Meiryo"/>
                          <a:cs typeface="Meiryo"/>
                          <a:sym typeface="Meiryo"/>
                        </a:rPr>
                        <a:t>　③保湿機能・・・・・・・・・・</a:t>
                      </a:r>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ja-JP" sz="1400" b="1">
                          <a:solidFill>
                            <a:schemeClr val="dk1"/>
                          </a:solidFill>
                          <a:latin typeface="Meiryo"/>
                          <a:ea typeface="Meiryo"/>
                          <a:cs typeface="Meiryo"/>
                          <a:sym typeface="Meiryo"/>
                        </a:rPr>
                        <a:t>肌からの水分の蒸散を抑える</a:t>
                      </a:r>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8" name="Google Shape;118;p5"/>
          <p:cNvSpPr txBox="1"/>
          <p:nvPr/>
        </p:nvSpPr>
        <p:spPr>
          <a:xfrm>
            <a:off x="979835" y="4699729"/>
            <a:ext cx="596171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dirty="0">
                <a:solidFill>
                  <a:schemeClr val="dk1"/>
                </a:solidFill>
                <a:latin typeface="Meiryo"/>
                <a:ea typeface="Meiryo"/>
                <a:cs typeface="Meiryo"/>
                <a:sym typeface="Meiryo"/>
              </a:rPr>
              <a:t>代表的な皮膚常在菌：</a:t>
            </a:r>
            <a:endParaRPr sz="900" dirty="0">
              <a:solidFill>
                <a:schemeClr val="dk1"/>
              </a:solidFill>
              <a:latin typeface="Meiryo"/>
              <a:ea typeface="Meiryo"/>
              <a:cs typeface="Meiryo"/>
              <a:sym typeface="Meiryo"/>
            </a:endParaRPr>
          </a:p>
          <a:p>
            <a:pPr marL="0" marR="0" lvl="0" indent="0" algn="l" rtl="0">
              <a:spcBef>
                <a:spcPts val="0"/>
              </a:spcBef>
              <a:spcAft>
                <a:spcPts val="0"/>
              </a:spcAft>
              <a:buNone/>
            </a:pPr>
            <a:r>
              <a:rPr lang="ja-JP" sz="900" dirty="0">
                <a:solidFill>
                  <a:schemeClr val="dk1"/>
                </a:solidFill>
                <a:latin typeface="Meiryo"/>
                <a:ea typeface="Meiryo"/>
                <a:cs typeface="Meiryo"/>
                <a:sym typeface="Meiryo"/>
              </a:rPr>
              <a:t>A）スタフィロコッカス属（スタフィロコッカス・エピデルミディス）　B）</a:t>
            </a:r>
            <a:r>
              <a:rPr lang="ja-JP" altLang="en-US" sz="900" dirty="0">
                <a:solidFill>
                  <a:schemeClr val="tx1"/>
                </a:solidFill>
                <a:latin typeface="Meiryo"/>
                <a:ea typeface="Meiryo"/>
                <a:cs typeface="Meiryo"/>
                <a:sym typeface="Meiryo"/>
              </a:rPr>
              <a:t>キューティバクテリウム</a:t>
            </a:r>
            <a:r>
              <a:rPr lang="ja-JP" sz="900" dirty="0">
                <a:solidFill>
                  <a:schemeClr val="dk1"/>
                </a:solidFill>
                <a:latin typeface="Meiryo"/>
                <a:ea typeface="Meiryo"/>
                <a:cs typeface="Meiryo"/>
                <a:sym typeface="Meiryo"/>
              </a:rPr>
              <a:t>属</a:t>
            </a:r>
            <a:endParaRPr sz="900" dirty="0">
              <a:solidFill>
                <a:schemeClr val="dk1"/>
              </a:solidFill>
              <a:latin typeface="Arial"/>
              <a:ea typeface="Arial"/>
              <a:cs typeface="Arial"/>
              <a:sym typeface="Arial"/>
            </a:endParaRPr>
          </a:p>
        </p:txBody>
      </p:sp>
      <p:grpSp>
        <p:nvGrpSpPr>
          <p:cNvPr id="119" name="Google Shape;119;p5"/>
          <p:cNvGrpSpPr/>
          <p:nvPr/>
        </p:nvGrpSpPr>
        <p:grpSpPr>
          <a:xfrm>
            <a:off x="1608397" y="7007127"/>
            <a:ext cx="3635803" cy="1580085"/>
            <a:chOff x="1338504" y="7334418"/>
            <a:chExt cx="4173233" cy="1789774"/>
          </a:xfrm>
        </p:grpSpPr>
        <p:pic>
          <p:nvPicPr>
            <p:cNvPr id="120" name="Google Shape;120;p5"/>
            <p:cNvPicPr preferRelativeResize="0"/>
            <p:nvPr/>
          </p:nvPicPr>
          <p:blipFill rotWithShape="1">
            <a:blip r:embed="rId3">
              <a:alphaModFix/>
            </a:blip>
            <a:srcRect/>
            <a:stretch/>
          </p:blipFill>
          <p:spPr>
            <a:xfrm>
              <a:off x="2262592" y="7334418"/>
              <a:ext cx="924088" cy="924088"/>
            </a:xfrm>
            <a:prstGeom prst="rect">
              <a:avLst/>
            </a:prstGeom>
            <a:noFill/>
            <a:ln>
              <a:noFill/>
            </a:ln>
          </p:spPr>
        </p:pic>
        <p:pic>
          <p:nvPicPr>
            <p:cNvPr id="121" name="Google Shape;121;p5"/>
            <p:cNvPicPr preferRelativeResize="0"/>
            <p:nvPr/>
          </p:nvPicPr>
          <p:blipFill rotWithShape="1">
            <a:blip r:embed="rId4">
              <a:alphaModFix/>
            </a:blip>
            <a:srcRect/>
            <a:stretch/>
          </p:blipFill>
          <p:spPr>
            <a:xfrm>
              <a:off x="3316043" y="7339911"/>
              <a:ext cx="2122317" cy="1702098"/>
            </a:xfrm>
            <a:prstGeom prst="rect">
              <a:avLst/>
            </a:prstGeom>
            <a:noFill/>
            <a:ln>
              <a:noFill/>
            </a:ln>
          </p:spPr>
        </p:pic>
        <p:sp>
          <p:nvSpPr>
            <p:cNvPr id="122" name="Google Shape;122;p5"/>
            <p:cNvSpPr/>
            <p:nvPr/>
          </p:nvSpPr>
          <p:spPr>
            <a:xfrm>
              <a:off x="3619691" y="8036812"/>
              <a:ext cx="1576212" cy="52347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皮膚常在菌</a:t>
              </a:r>
              <a:endParaRPr/>
            </a:p>
          </p:txBody>
        </p:sp>
        <p:pic>
          <p:nvPicPr>
            <p:cNvPr id="123" name="Google Shape;123;p5"/>
            <p:cNvPicPr preferRelativeResize="0"/>
            <p:nvPr/>
          </p:nvPicPr>
          <p:blipFill rotWithShape="1">
            <a:blip r:embed="rId5">
              <a:alphaModFix/>
            </a:blip>
            <a:srcRect/>
            <a:stretch/>
          </p:blipFill>
          <p:spPr>
            <a:xfrm>
              <a:off x="1338504" y="8200104"/>
              <a:ext cx="924088" cy="924088"/>
            </a:xfrm>
            <a:prstGeom prst="rect">
              <a:avLst/>
            </a:prstGeom>
            <a:noFill/>
            <a:ln>
              <a:noFill/>
            </a:ln>
          </p:spPr>
        </p:pic>
        <p:sp>
          <p:nvSpPr>
            <p:cNvPr id="124" name="Google Shape;124;p5"/>
            <p:cNvSpPr/>
            <p:nvPr/>
          </p:nvSpPr>
          <p:spPr>
            <a:xfrm>
              <a:off x="2391955" y="8010144"/>
              <a:ext cx="1052167" cy="658368"/>
            </a:xfrm>
            <a:custGeom>
              <a:avLst/>
              <a:gdLst/>
              <a:ahLst/>
              <a:cxnLst/>
              <a:rect l="l" t="t" r="r" b="b"/>
              <a:pathLst>
                <a:path w="1014984" h="429768" extrusionOk="0">
                  <a:moveTo>
                    <a:pt x="585216" y="0"/>
                  </a:moveTo>
                  <a:lnTo>
                    <a:pt x="1014984" y="118872"/>
                  </a:lnTo>
                  <a:lnTo>
                    <a:pt x="0" y="429768"/>
                  </a:lnTo>
                </a:path>
              </a:pathLst>
            </a:custGeom>
            <a:noFill/>
            <a:ln w="76200" cap="flat" cmpd="sng">
              <a:solidFill>
                <a:schemeClr val="accent2"/>
              </a:solidFill>
              <a:prstDash val="solid"/>
              <a:round/>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5"/>
            <p:cNvSpPr/>
            <p:nvPr/>
          </p:nvSpPr>
          <p:spPr>
            <a:xfrm>
              <a:off x="4681953" y="8599094"/>
              <a:ext cx="829784" cy="2767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accent1"/>
                  </a:solidFill>
                  <a:latin typeface="Arial"/>
                  <a:ea typeface="Arial"/>
                  <a:cs typeface="Arial"/>
                  <a:sym typeface="Arial"/>
                </a:rPr>
                <a:t>水分</a:t>
              </a:r>
              <a:endParaRPr/>
            </a:p>
          </p:txBody>
        </p:sp>
        <p:sp>
          <p:nvSpPr>
            <p:cNvPr id="126" name="Google Shape;126;p5"/>
            <p:cNvSpPr/>
            <p:nvPr/>
          </p:nvSpPr>
          <p:spPr>
            <a:xfrm>
              <a:off x="4944007" y="8170011"/>
              <a:ext cx="297616" cy="4183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accent1"/>
                  </a:solidFill>
                  <a:latin typeface="Arial"/>
                  <a:ea typeface="Arial"/>
                  <a:cs typeface="Arial"/>
                  <a:sym typeface="Arial"/>
                </a:rPr>
                <a:t>💧</a:t>
              </a:r>
              <a:endParaRPr/>
            </a:p>
          </p:txBody>
        </p:sp>
        <p:sp>
          <p:nvSpPr>
            <p:cNvPr id="127" name="Google Shape;127;p5"/>
            <p:cNvSpPr/>
            <p:nvPr/>
          </p:nvSpPr>
          <p:spPr>
            <a:xfrm>
              <a:off x="3471823" y="8343747"/>
              <a:ext cx="297616" cy="4183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accent1"/>
                  </a:solidFill>
                  <a:latin typeface="Arial"/>
                  <a:ea typeface="Arial"/>
                  <a:cs typeface="Arial"/>
                  <a:sym typeface="Arial"/>
                </a:rPr>
                <a:t>💧</a:t>
              </a:r>
              <a:endParaRPr/>
            </a:p>
          </p:txBody>
        </p:sp>
        <p:sp>
          <p:nvSpPr>
            <p:cNvPr id="128" name="Google Shape;128;p5"/>
            <p:cNvSpPr/>
            <p:nvPr/>
          </p:nvSpPr>
          <p:spPr>
            <a:xfrm>
              <a:off x="4678831" y="7694523"/>
              <a:ext cx="297616" cy="4183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accent1"/>
                  </a:solidFill>
                  <a:latin typeface="Arial"/>
                  <a:ea typeface="Arial"/>
                  <a:cs typeface="Arial"/>
                  <a:sym typeface="Arial"/>
                </a:rPr>
                <a:t>💧</a:t>
              </a:r>
              <a:endParaRPr/>
            </a:p>
          </p:txBody>
        </p:sp>
        <p:sp>
          <p:nvSpPr>
            <p:cNvPr id="129" name="Google Shape;129;p5"/>
            <p:cNvSpPr/>
            <p:nvPr/>
          </p:nvSpPr>
          <p:spPr>
            <a:xfrm>
              <a:off x="3974743" y="8544915"/>
              <a:ext cx="297616" cy="4183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accent1"/>
                  </a:solidFill>
                  <a:latin typeface="Arial"/>
                  <a:ea typeface="Arial"/>
                  <a:cs typeface="Arial"/>
                  <a:sym typeface="Arial"/>
                </a:rPr>
                <a:t>💧</a:t>
              </a:r>
              <a:endParaRPr/>
            </a:p>
          </p:txBody>
        </p:sp>
        <p:sp>
          <p:nvSpPr>
            <p:cNvPr id="130" name="Google Shape;130;p5"/>
            <p:cNvSpPr/>
            <p:nvPr/>
          </p:nvSpPr>
          <p:spPr>
            <a:xfrm>
              <a:off x="4422799" y="8371179"/>
              <a:ext cx="297616" cy="4183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accent1"/>
                  </a:solidFill>
                  <a:latin typeface="Arial"/>
                  <a:ea typeface="Arial"/>
                  <a:cs typeface="Arial"/>
                  <a:sym typeface="Arial"/>
                </a:rPr>
                <a:t>💧</a:t>
              </a:r>
              <a:endParaRPr/>
            </a:p>
          </p:txBody>
        </p:sp>
        <p:sp>
          <p:nvSpPr>
            <p:cNvPr id="131" name="Google Shape;131;p5"/>
            <p:cNvSpPr/>
            <p:nvPr/>
          </p:nvSpPr>
          <p:spPr>
            <a:xfrm>
              <a:off x="3901591" y="7493355"/>
              <a:ext cx="297616" cy="4183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accent1"/>
                  </a:solidFill>
                  <a:latin typeface="Arial"/>
                  <a:ea typeface="Arial"/>
                  <a:cs typeface="Arial"/>
                  <a:sym typeface="Arial"/>
                </a:rPr>
                <a:t>💧</a:t>
              </a:r>
              <a:endParaRPr/>
            </a:p>
          </p:txBody>
        </p:sp>
        <p:pic>
          <p:nvPicPr>
            <p:cNvPr id="132" name="Google Shape;132;p5"/>
            <p:cNvPicPr preferRelativeResize="0"/>
            <p:nvPr/>
          </p:nvPicPr>
          <p:blipFill rotWithShape="1">
            <a:blip r:embed="rId6">
              <a:alphaModFix/>
            </a:blip>
            <a:srcRect/>
            <a:stretch/>
          </p:blipFill>
          <p:spPr>
            <a:xfrm>
              <a:off x="3383257" y="7833340"/>
              <a:ext cx="530398" cy="445047"/>
            </a:xfrm>
            <a:prstGeom prst="rect">
              <a:avLst/>
            </a:prstGeom>
            <a:noFill/>
            <a:ln>
              <a:noFill/>
            </a:ln>
          </p:spPr>
        </p:pic>
      </p:grpSp>
      <p:sp>
        <p:nvSpPr>
          <p:cNvPr id="133" name="Google Shape;133;p5"/>
          <p:cNvSpPr/>
          <p:nvPr/>
        </p:nvSpPr>
        <p:spPr>
          <a:xfrm>
            <a:off x="666035" y="7262200"/>
            <a:ext cx="1641964" cy="32137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050" b="1">
                <a:solidFill>
                  <a:schemeClr val="dk1"/>
                </a:solidFill>
                <a:latin typeface="Arial"/>
                <a:ea typeface="Arial"/>
                <a:cs typeface="Arial"/>
                <a:sym typeface="Arial"/>
              </a:rPr>
              <a:t>病原菌</a:t>
            </a:r>
            <a:endParaRPr sz="1050" b="1">
              <a:solidFill>
                <a:schemeClr val="dk1"/>
              </a:solidFill>
              <a:latin typeface="Arial"/>
              <a:ea typeface="Arial"/>
              <a:cs typeface="Arial"/>
              <a:sym typeface="Arial"/>
            </a:endParaRPr>
          </a:p>
          <a:p>
            <a:pPr marL="0" marR="0" lvl="0" indent="0" algn="r" rtl="0">
              <a:spcBef>
                <a:spcPts val="0"/>
              </a:spcBef>
              <a:spcAft>
                <a:spcPts val="0"/>
              </a:spcAft>
              <a:buNone/>
            </a:pPr>
            <a:r>
              <a:rPr lang="ja-JP" sz="1050" b="1">
                <a:solidFill>
                  <a:schemeClr val="dk1"/>
                </a:solidFill>
                <a:latin typeface="Arial"/>
                <a:ea typeface="Arial"/>
                <a:cs typeface="Arial"/>
                <a:sym typeface="Arial"/>
              </a:rPr>
              <a:t>アレルギー物質</a:t>
            </a:r>
            <a:endParaRPr/>
          </a:p>
        </p:txBody>
      </p:sp>
      <p:sp>
        <p:nvSpPr>
          <p:cNvPr id="134" name="Google Shape;134;p5"/>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皮膚トラブルの原因</a:t>
            </a:r>
            <a:endParaRPr/>
          </a:p>
        </p:txBody>
      </p:sp>
      <p:cxnSp>
        <p:nvCxnSpPr>
          <p:cNvPr id="135" name="Google Shape;135;p5"/>
          <p:cNvCxnSpPr/>
          <p:nvPr/>
        </p:nvCxnSpPr>
        <p:spPr>
          <a:xfrm>
            <a:off x="507101" y="2072736"/>
            <a:ext cx="5871504" cy="0"/>
          </a:xfrm>
          <a:prstGeom prst="straightConnector1">
            <a:avLst/>
          </a:prstGeom>
          <a:noFill/>
          <a:ln w="19050" cap="flat" cmpd="sng">
            <a:solidFill>
              <a:srgbClr val="7F7F7F"/>
            </a:solidFill>
            <a:prstDash val="lgDashDot"/>
            <a:miter lim="800000"/>
            <a:headEnd type="none" w="sm" len="sm"/>
            <a:tailEnd type="none" w="sm" len="sm"/>
          </a:ln>
        </p:spPr>
      </p:cxnSp>
      <p:pic>
        <p:nvPicPr>
          <p:cNvPr id="136" name="Google Shape;136;p5"/>
          <p:cNvPicPr preferRelativeResize="0"/>
          <p:nvPr/>
        </p:nvPicPr>
        <p:blipFill rotWithShape="1">
          <a:blip r:embed="rId7">
            <a:alphaModFix/>
          </a:blip>
          <a:srcRect/>
          <a:stretch/>
        </p:blipFill>
        <p:spPr>
          <a:xfrm>
            <a:off x="1078460" y="3129369"/>
            <a:ext cx="2072948" cy="1265233"/>
          </a:xfrm>
          <a:prstGeom prst="rect">
            <a:avLst/>
          </a:prstGeom>
          <a:noFill/>
          <a:ln>
            <a:noFill/>
          </a:ln>
        </p:spPr>
      </p:pic>
      <p:pic>
        <p:nvPicPr>
          <p:cNvPr id="137" name="Google Shape;137;p5" descr="キューティバクテリウム アクネス"/>
          <p:cNvPicPr preferRelativeResize="0"/>
          <p:nvPr/>
        </p:nvPicPr>
        <p:blipFill rotWithShape="1">
          <a:blip r:embed="rId8">
            <a:alphaModFix/>
          </a:blip>
          <a:srcRect/>
          <a:stretch/>
        </p:blipFill>
        <p:spPr>
          <a:xfrm>
            <a:off x="3731338" y="3143187"/>
            <a:ext cx="2225227" cy="1251415"/>
          </a:xfrm>
          <a:prstGeom prst="rect">
            <a:avLst/>
          </a:prstGeom>
          <a:noFill/>
          <a:ln>
            <a:noFill/>
          </a:ln>
        </p:spPr>
      </p:pic>
      <p:sp>
        <p:nvSpPr>
          <p:cNvPr id="138" name="Google Shape;138;p5"/>
          <p:cNvSpPr txBox="1"/>
          <p:nvPr/>
        </p:nvSpPr>
        <p:spPr>
          <a:xfrm>
            <a:off x="1009920" y="4395754"/>
            <a:ext cx="324585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A) Staphylococcus epidermidis</a:t>
            </a:r>
            <a:endParaRPr sz="1200">
              <a:solidFill>
                <a:schemeClr val="dk1"/>
              </a:solidFill>
              <a:latin typeface="Arial"/>
              <a:ea typeface="Arial"/>
              <a:cs typeface="Arial"/>
              <a:sym typeface="Arial"/>
            </a:endParaRPr>
          </a:p>
        </p:txBody>
      </p:sp>
      <p:sp>
        <p:nvSpPr>
          <p:cNvPr id="139" name="Google Shape;139;p5"/>
          <p:cNvSpPr txBox="1"/>
          <p:nvPr/>
        </p:nvSpPr>
        <p:spPr>
          <a:xfrm>
            <a:off x="3706594" y="4396059"/>
            <a:ext cx="2249971" cy="2831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dirty="0">
                <a:solidFill>
                  <a:schemeClr val="dk1"/>
                </a:solidFill>
                <a:latin typeface="Arial"/>
                <a:ea typeface="Arial"/>
                <a:cs typeface="Arial"/>
                <a:sym typeface="Arial"/>
              </a:rPr>
              <a:t>B) Cutibacterium acnes</a:t>
            </a:r>
            <a:endParaRPr dirty="0"/>
          </a:p>
        </p:txBody>
      </p:sp>
      <p:sp>
        <p:nvSpPr>
          <p:cNvPr id="140" name="Google Shape;140;p5"/>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-4-</a:t>
            </a:r>
            <a:endParaRPr sz="1400" b="1">
              <a:solidFill>
                <a:srgbClr val="757575"/>
              </a:solidFill>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p:nvPr/>
        </p:nvSpPr>
        <p:spPr>
          <a:xfrm>
            <a:off x="511975" y="8124570"/>
            <a:ext cx="5897878" cy="646331"/>
          </a:xfrm>
          <a:prstGeom prst="roundRect">
            <a:avLst>
              <a:gd name="adj" fmla="val 11427"/>
            </a:avLst>
          </a:prstGeom>
          <a:solidFill>
            <a:srgbClr val="D8D8D8"/>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6" name="Google Shape;146;p6"/>
          <p:cNvPicPr preferRelativeResize="0"/>
          <p:nvPr/>
        </p:nvPicPr>
        <p:blipFill rotWithShape="1">
          <a:blip r:embed="rId3">
            <a:alphaModFix/>
          </a:blip>
          <a:srcRect/>
          <a:stretch/>
        </p:blipFill>
        <p:spPr>
          <a:xfrm>
            <a:off x="738915" y="2966379"/>
            <a:ext cx="5316339" cy="3200764"/>
          </a:xfrm>
          <a:prstGeom prst="rect">
            <a:avLst/>
          </a:prstGeom>
          <a:noFill/>
          <a:ln>
            <a:noFill/>
          </a:ln>
        </p:spPr>
      </p:pic>
      <p:graphicFrame>
        <p:nvGraphicFramePr>
          <p:cNvPr id="147" name="Google Shape;147;p6"/>
          <p:cNvGraphicFramePr/>
          <p:nvPr/>
        </p:nvGraphicFramePr>
        <p:xfrm>
          <a:off x="448145" y="2503514"/>
          <a:ext cx="5961700" cy="335290"/>
        </p:xfrm>
        <a:graphic>
          <a:graphicData uri="http://schemas.openxmlformats.org/drawingml/2006/table">
            <a:tbl>
              <a:tblPr firstRow="1" bandRow="1">
                <a:noFill/>
                <a:tableStyleId>{442C0DAD-0E4E-47DD-A849-18D2E003BD62}</a:tableStyleId>
              </a:tblPr>
              <a:tblGrid>
                <a:gridCol w="5961700">
                  <a:extLst>
                    <a:ext uri="{9D8B030D-6E8A-4147-A177-3AD203B41FA5}">
                      <a16:colId xmlns:a16="http://schemas.microsoft.com/office/drawing/2014/main" val="20000"/>
                    </a:ext>
                  </a:extLst>
                </a:gridCol>
              </a:tblGrid>
              <a:tr h="245700">
                <a:tc>
                  <a:txBody>
                    <a:bodyPr/>
                    <a:lstStyle/>
                    <a:p>
                      <a:pPr marL="0" marR="0" lvl="0" indent="0" algn="ctr" rtl="0">
                        <a:spcBef>
                          <a:spcPts val="0"/>
                        </a:spcBef>
                        <a:spcAft>
                          <a:spcPts val="0"/>
                        </a:spcAft>
                        <a:buNone/>
                      </a:pPr>
                      <a:r>
                        <a:rPr lang="ja-JP" sz="1600" b="1">
                          <a:solidFill>
                            <a:schemeClr val="dk1"/>
                          </a:solidFill>
                        </a:rPr>
                        <a:t>殺菌剤・防腐剤の使用は肌荒れの原因</a:t>
                      </a:r>
                      <a:endParaRPr sz="1600" b="1">
                        <a:solidFill>
                          <a:schemeClr val="dk1"/>
                        </a:solidFill>
                        <a:latin typeface="Meiryo"/>
                        <a:ea typeface="Meiryo"/>
                        <a:cs typeface="Meiryo"/>
                        <a:sym typeface="Meiryo"/>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DCF8"/>
                    </a:solidFill>
                  </a:tcPr>
                </a:tc>
                <a:extLst>
                  <a:ext uri="{0D108BD9-81ED-4DB2-BD59-A6C34878D82A}">
                    <a16:rowId xmlns:a16="http://schemas.microsoft.com/office/drawing/2014/main" val="10000"/>
                  </a:ext>
                </a:extLst>
              </a:tr>
            </a:tbl>
          </a:graphicData>
        </a:graphic>
      </p:graphicFrame>
      <p:sp>
        <p:nvSpPr>
          <p:cNvPr id="148" name="Google Shape;148;p6"/>
          <p:cNvSpPr txBox="1"/>
          <p:nvPr/>
        </p:nvSpPr>
        <p:spPr>
          <a:xfrm>
            <a:off x="511975" y="711502"/>
            <a:ext cx="5897878" cy="18004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dirty="0">
                <a:solidFill>
                  <a:schemeClr val="dk1"/>
                </a:solidFill>
                <a:latin typeface="Meiryo"/>
                <a:ea typeface="Meiryo"/>
                <a:cs typeface="Meiryo"/>
                <a:sym typeface="Meiryo"/>
              </a:rPr>
              <a:t>●</a:t>
            </a:r>
            <a:r>
              <a:rPr lang="ja-JP" sz="1600" b="1" u="sng" dirty="0">
                <a:solidFill>
                  <a:schemeClr val="dk1"/>
                </a:solidFill>
                <a:latin typeface="Meiryo"/>
                <a:ea typeface="Meiryo"/>
                <a:cs typeface="Meiryo"/>
                <a:sym typeface="Meiryo"/>
              </a:rPr>
              <a:t>「防腐剤」「殺菌剤」が皮膚常在菌を殺す</a:t>
            </a:r>
            <a:endParaRPr sz="1600" b="1" u="sng" dirty="0">
              <a:solidFill>
                <a:schemeClr val="dk1"/>
              </a:solidFill>
              <a:latin typeface="Meiryo"/>
              <a:ea typeface="Meiryo"/>
              <a:cs typeface="Meiryo"/>
              <a:sym typeface="Meiryo"/>
            </a:endParaRPr>
          </a:p>
          <a:p>
            <a:pPr marL="0" marR="0" lvl="0" indent="0" algn="l" rtl="0">
              <a:spcBef>
                <a:spcPts val="0"/>
              </a:spcBef>
              <a:spcAft>
                <a:spcPts val="0"/>
              </a:spcAft>
              <a:buNone/>
            </a:pPr>
            <a:endParaRPr sz="7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現在、市場にあるスキンケア製品の内容物には、品質低下防止と毒素を出す細菌繁殖の抑制に、ほぼすべての製品で防腐剤や殺菌剤が使用されています。これらの成分は、細菌や病原菌から肌を守る重要な役割を担う皮膚常在菌を殺してしまうため、肌のバリア機能が低下し、病原菌やアレルゲンの侵入を招き深刻な皮膚疾患を引き起こすリスクが高まります。</a:t>
            </a:r>
            <a:endParaRPr sz="1100" dirty="0">
              <a:solidFill>
                <a:schemeClr val="dk1"/>
              </a:solidFill>
              <a:latin typeface="Meiryo"/>
              <a:ea typeface="Meiryo"/>
              <a:cs typeface="Meiryo"/>
              <a:sym typeface="Meiryo"/>
            </a:endParaRPr>
          </a:p>
          <a:p>
            <a:pPr marL="0" marR="0" lvl="0" indent="0" algn="l" rtl="0">
              <a:spcBef>
                <a:spcPts val="0"/>
              </a:spcBef>
              <a:spcAft>
                <a:spcPts val="0"/>
              </a:spcAft>
              <a:buNone/>
            </a:pPr>
            <a:endParaRPr sz="1100" dirty="0">
              <a:solidFill>
                <a:schemeClr val="dk1"/>
              </a:solidFill>
              <a:latin typeface="Meiryo"/>
              <a:ea typeface="Meiryo"/>
              <a:cs typeface="Meiryo"/>
              <a:sym typeface="Meiryo"/>
            </a:endParaRPr>
          </a:p>
          <a:p>
            <a:pPr marL="0" marR="0" lvl="0" indent="0" algn="l" rtl="0">
              <a:spcBef>
                <a:spcPts val="0"/>
              </a:spcBef>
              <a:spcAft>
                <a:spcPts val="0"/>
              </a:spcAft>
              <a:buNone/>
            </a:pPr>
            <a:r>
              <a:rPr lang="ja-JP" sz="1100" dirty="0">
                <a:solidFill>
                  <a:schemeClr val="dk1"/>
                </a:solidFill>
                <a:latin typeface="Meiryo"/>
                <a:ea typeface="Meiryo"/>
                <a:cs typeface="Meiryo"/>
                <a:sym typeface="Meiryo"/>
              </a:rPr>
              <a:t>　特に、皮膚常在菌がダメージを受けると、アトピー性皮膚炎の発症率が上昇し、皮膚へのさらなるダメージをもたらす恐れがあるため、注意が必要です。</a:t>
            </a:r>
            <a:endParaRPr sz="1100" dirty="0">
              <a:solidFill>
                <a:schemeClr val="dk1"/>
              </a:solidFill>
              <a:latin typeface="Meiryo"/>
              <a:ea typeface="Meiryo"/>
              <a:cs typeface="Meiryo"/>
              <a:sym typeface="Meiryo"/>
            </a:endParaRPr>
          </a:p>
        </p:txBody>
      </p:sp>
      <p:sp>
        <p:nvSpPr>
          <p:cNvPr id="149" name="Google Shape;149;p6"/>
          <p:cNvSpPr txBox="1"/>
          <p:nvPr/>
        </p:nvSpPr>
        <p:spPr>
          <a:xfrm>
            <a:off x="448145" y="6339466"/>
            <a:ext cx="3768255"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Meiryo"/>
                <a:ea typeface="Meiryo"/>
                <a:cs typeface="Meiryo"/>
                <a:sym typeface="Meiryo"/>
              </a:rPr>
              <a:t>　皮膚トラブルを防ぐ最も有効な対策として、肌に直接塗布するスキンケア製品には防腐剤・殺菌剤を使用しないことが理想ですが、これらを使用せずに製品の品質を保持できる他の方法、技術がありませんでした。</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最近では「防腐剤無添加」をうたう製品も増えていますが、これらの製品には国が使用を認めている</a:t>
            </a:r>
            <a:r>
              <a:rPr lang="ja-JP" sz="1100" b="1" u="sng">
                <a:solidFill>
                  <a:schemeClr val="dk1"/>
                </a:solidFill>
                <a:latin typeface="Meiryo"/>
                <a:ea typeface="Meiryo"/>
                <a:cs typeface="Meiryo"/>
                <a:sym typeface="Meiryo"/>
              </a:rPr>
              <a:t>防腐剤リストに未掲載</a:t>
            </a:r>
            <a:r>
              <a:rPr lang="ja-JP" sz="1100">
                <a:solidFill>
                  <a:schemeClr val="dk1"/>
                </a:solidFill>
                <a:latin typeface="Meiryo"/>
                <a:ea typeface="Meiryo"/>
                <a:cs typeface="Meiryo"/>
                <a:sym typeface="Meiryo"/>
              </a:rPr>
              <a:t>、または</a:t>
            </a:r>
            <a:r>
              <a:rPr lang="ja-JP" sz="1100" b="1" u="sng">
                <a:solidFill>
                  <a:schemeClr val="dk1"/>
                </a:solidFill>
                <a:latin typeface="Meiryo"/>
                <a:ea typeface="Meiryo"/>
                <a:cs typeface="Meiryo"/>
                <a:sym typeface="Meiryo"/>
              </a:rPr>
              <a:t>天然の防腐剤</a:t>
            </a:r>
            <a:r>
              <a:rPr lang="ja-JP" sz="1100">
                <a:solidFill>
                  <a:schemeClr val="dk1"/>
                </a:solidFill>
                <a:latin typeface="Meiryo"/>
                <a:ea typeface="Meiryo"/>
                <a:cs typeface="Meiryo"/>
                <a:sym typeface="Meiryo"/>
              </a:rPr>
              <a:t>が使用されていることがほとんどで、このような成分も皮膚常在菌に悪影響を及ぼします。</a:t>
            </a:r>
            <a:endParaRPr sz="1100">
              <a:solidFill>
                <a:schemeClr val="dk1"/>
              </a:solidFill>
              <a:latin typeface="Meiryo"/>
              <a:ea typeface="Meiryo"/>
              <a:cs typeface="Meiryo"/>
              <a:sym typeface="Meiryo"/>
            </a:endParaRPr>
          </a:p>
        </p:txBody>
      </p:sp>
      <p:sp>
        <p:nvSpPr>
          <p:cNvPr id="150" name="Google Shape;150;p6"/>
          <p:cNvSpPr/>
          <p:nvPr/>
        </p:nvSpPr>
        <p:spPr>
          <a:xfrm>
            <a:off x="448145" y="2838794"/>
            <a:ext cx="5961710" cy="3311159"/>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6"/>
          <p:cNvSpPr txBox="1"/>
          <p:nvPr/>
        </p:nvSpPr>
        <p:spPr>
          <a:xfrm>
            <a:off x="4334933" y="6357382"/>
            <a:ext cx="2074920" cy="1569660"/>
          </a:xfrm>
          <a:prstGeom prst="rect">
            <a:avLst/>
          </a:prstGeom>
          <a:noFill/>
          <a:ln w="19050" cap="flat" cmpd="sng">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 b="1">
                <a:solidFill>
                  <a:schemeClr val="dk1"/>
                </a:solidFill>
                <a:latin typeface="Meiryo"/>
                <a:ea typeface="Meiryo"/>
                <a:cs typeface="Meiryo"/>
                <a:sym typeface="Meiryo"/>
              </a:rPr>
              <a:t>天然の防腐効果があり、</a:t>
            </a:r>
            <a:endParaRPr sz="800" b="1">
              <a:solidFill>
                <a:schemeClr val="dk1"/>
              </a:solidFill>
              <a:latin typeface="Meiryo"/>
              <a:ea typeface="Meiryo"/>
              <a:cs typeface="Meiryo"/>
              <a:sym typeface="Meiryo"/>
            </a:endParaRPr>
          </a:p>
          <a:p>
            <a:pPr marL="0" marR="0" lvl="0" indent="0" algn="ctr" rtl="0">
              <a:spcBef>
                <a:spcPts val="0"/>
              </a:spcBef>
              <a:spcAft>
                <a:spcPts val="0"/>
              </a:spcAft>
              <a:buNone/>
            </a:pPr>
            <a:r>
              <a:rPr lang="ja-JP" sz="800" b="1">
                <a:solidFill>
                  <a:schemeClr val="dk1"/>
                </a:solidFill>
                <a:latin typeface="Meiryo"/>
                <a:ea typeface="Meiryo"/>
                <a:cs typeface="Meiryo"/>
                <a:sym typeface="Meiryo"/>
              </a:rPr>
              <a:t>シャンプー・化粧品に配合される成分例</a:t>
            </a:r>
            <a:endParaRPr sz="800" b="1">
              <a:solidFill>
                <a:schemeClr val="dk1"/>
              </a:solidFill>
              <a:latin typeface="Meiryo"/>
              <a:ea typeface="Meiryo"/>
              <a:cs typeface="Meiryo"/>
              <a:sym typeface="Meiryo"/>
            </a:endParaRPr>
          </a:p>
          <a:p>
            <a:pPr marL="0" marR="0" lvl="0" indent="0" algn="l" rtl="0">
              <a:spcBef>
                <a:spcPts val="0"/>
              </a:spcBef>
              <a:spcAft>
                <a:spcPts val="0"/>
              </a:spcAft>
              <a:buNone/>
            </a:pP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◇ティーツリーオイル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◇ローズマリーエキス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◇グレープフルーツ種子エキス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◇ビタミンE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◇プロポリスエキス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◇ウィッチヘーゼル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◇エルダーベリーエキス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◇トウキンセンカ　</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800">
                <a:solidFill>
                  <a:schemeClr val="dk1"/>
                </a:solidFill>
                <a:latin typeface="Meiryo"/>
                <a:ea typeface="Meiryo"/>
                <a:cs typeface="Meiryo"/>
                <a:sym typeface="Meiryo"/>
              </a:rPr>
              <a:t>　◇クエン酸　　　　　　　　　　　等</a:t>
            </a:r>
            <a:endParaRPr/>
          </a:p>
        </p:txBody>
      </p:sp>
      <p:pic>
        <p:nvPicPr>
          <p:cNvPr id="152" name="Google Shape;152;p6"/>
          <p:cNvPicPr preferRelativeResize="0"/>
          <p:nvPr/>
        </p:nvPicPr>
        <p:blipFill rotWithShape="1">
          <a:blip r:embed="rId4">
            <a:alphaModFix/>
          </a:blip>
          <a:srcRect/>
          <a:stretch/>
        </p:blipFill>
        <p:spPr>
          <a:xfrm>
            <a:off x="588178" y="8169229"/>
            <a:ext cx="552500" cy="141064"/>
          </a:xfrm>
          <a:prstGeom prst="rect">
            <a:avLst/>
          </a:prstGeom>
          <a:noFill/>
          <a:ln>
            <a:noFill/>
          </a:ln>
        </p:spPr>
      </p:pic>
      <p:sp>
        <p:nvSpPr>
          <p:cNvPr id="153" name="Google Shape;153;p6"/>
          <p:cNvSpPr txBox="1"/>
          <p:nvPr/>
        </p:nvSpPr>
        <p:spPr>
          <a:xfrm>
            <a:off x="515037" y="8296859"/>
            <a:ext cx="59710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a:solidFill>
                  <a:schemeClr val="dk1"/>
                </a:solidFill>
                <a:latin typeface="Meiryo"/>
                <a:ea typeface="Meiryo"/>
                <a:cs typeface="Meiryo"/>
                <a:sym typeface="Meiryo"/>
              </a:rPr>
              <a:t>ティートリーオイル（安全性）について・・・</a:t>
            </a:r>
            <a:r>
              <a:rPr lang="ja-JP" sz="900">
                <a:solidFill>
                  <a:schemeClr val="dk1"/>
                </a:solidFill>
                <a:latin typeface="Meiryo"/>
                <a:ea typeface="Meiryo"/>
                <a:cs typeface="Meiryo"/>
                <a:sym typeface="Meiryo"/>
              </a:rPr>
              <a:t>ほとんどの人はティートリーオイルを含む局所用製品を使っても問題ありませんが、人によっては製品を使用した部位に接触性皮膚炎（アレルギー性の発疹）や皮膚刺激がみられる場合があります。</a:t>
            </a:r>
            <a:endParaRPr/>
          </a:p>
          <a:p>
            <a:pPr marL="0" marR="0" lvl="0" indent="0" algn="l" rtl="0">
              <a:spcBef>
                <a:spcPts val="0"/>
              </a:spcBef>
              <a:spcAft>
                <a:spcPts val="0"/>
              </a:spcAft>
              <a:buNone/>
            </a:pPr>
            <a:endParaRPr sz="900" b="1">
              <a:solidFill>
                <a:schemeClr val="dk1"/>
              </a:solidFill>
              <a:latin typeface="Meiryo"/>
              <a:ea typeface="Meiryo"/>
              <a:cs typeface="Meiryo"/>
              <a:sym typeface="Meiryo"/>
            </a:endParaRPr>
          </a:p>
        </p:txBody>
      </p:sp>
      <p:sp>
        <p:nvSpPr>
          <p:cNvPr id="154" name="Google Shape;154;p6"/>
          <p:cNvSpPr txBox="1"/>
          <p:nvPr/>
        </p:nvSpPr>
        <p:spPr>
          <a:xfrm>
            <a:off x="1213820" y="8127057"/>
            <a:ext cx="4500033"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u="sng">
                <a:solidFill>
                  <a:schemeClr val="dk1"/>
                </a:solidFill>
                <a:latin typeface="Meiryo"/>
                <a:ea typeface="Meiryo"/>
                <a:cs typeface="Meiryo"/>
                <a:sym typeface="Meiryo"/>
              </a:rPr>
              <a:t>厚生労働省『「統合医療」に係る 情報発信等推進事業』より抜粋</a:t>
            </a:r>
            <a:endParaRPr/>
          </a:p>
        </p:txBody>
      </p:sp>
      <p:sp>
        <p:nvSpPr>
          <p:cNvPr id="155" name="Google Shape;155;p6"/>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皮膚トラブルの原因</a:t>
            </a:r>
            <a:endParaRPr/>
          </a:p>
        </p:txBody>
      </p:sp>
      <p:sp>
        <p:nvSpPr>
          <p:cNvPr id="156" name="Google Shape;156;p6"/>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-5-</a:t>
            </a:r>
            <a:endParaRPr sz="1400" b="1">
              <a:solidFill>
                <a:srgbClr val="757575"/>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p:nvPr/>
        </p:nvSpPr>
        <p:spPr>
          <a:xfrm>
            <a:off x="511975" y="890780"/>
            <a:ext cx="5897880" cy="7571303"/>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a:solidFill>
                  <a:schemeClr val="dk1"/>
                </a:solidFill>
                <a:latin typeface="Meiryo"/>
                <a:ea typeface="Meiryo"/>
                <a:cs typeface="Meiryo"/>
                <a:sym typeface="Meiryo"/>
              </a:rPr>
              <a:t>＜参考＞</a:t>
            </a:r>
            <a:endParaRPr sz="1600" b="1">
              <a:solidFill>
                <a:schemeClr val="dk1"/>
              </a:solidFill>
              <a:latin typeface="Meiryo"/>
              <a:ea typeface="Meiryo"/>
              <a:cs typeface="Meiryo"/>
              <a:sym typeface="Meiryo"/>
            </a:endParaRPr>
          </a:p>
          <a:p>
            <a:pPr marL="0" marR="0" lvl="0" indent="0" algn="l" rtl="0">
              <a:spcBef>
                <a:spcPts val="0"/>
              </a:spcBef>
              <a:spcAft>
                <a:spcPts val="0"/>
              </a:spcAft>
              <a:buNone/>
            </a:pPr>
            <a:r>
              <a:rPr lang="ja-JP" sz="1400" b="1">
                <a:solidFill>
                  <a:schemeClr val="dk1"/>
                </a:solidFill>
                <a:latin typeface="Meiryo"/>
                <a:ea typeface="Meiryo"/>
                <a:cs typeface="Meiryo"/>
                <a:sym typeface="Meiryo"/>
              </a:rPr>
              <a:t>■厚生労働省が認めている防腐剤</a:t>
            </a:r>
            <a:endParaRPr sz="1400" b="1">
              <a:solidFill>
                <a:schemeClr val="dk1"/>
              </a:solidFill>
              <a:latin typeface="Meiryo"/>
              <a:ea typeface="Meiryo"/>
              <a:cs typeface="Meiryo"/>
              <a:sym typeface="Meiryo"/>
            </a:endParaRPr>
          </a:p>
          <a:p>
            <a:pPr marL="0" marR="0" lvl="0" indent="0" algn="l" rtl="0">
              <a:spcBef>
                <a:spcPts val="0"/>
              </a:spcBef>
              <a:spcAft>
                <a:spcPts val="0"/>
              </a:spcAft>
              <a:buNone/>
            </a:pPr>
            <a:r>
              <a:rPr lang="ja-JP" sz="1000">
                <a:solidFill>
                  <a:schemeClr val="dk1"/>
                </a:solidFill>
                <a:latin typeface="Meiryo"/>
                <a:ea typeface="Meiryo"/>
                <a:cs typeface="Meiryo"/>
                <a:sym typeface="Meiryo"/>
              </a:rPr>
              <a:t>　日本の厚生労働省が認めている防腐剤は、「化粧品基準」に基づいて規定されています。　　以下は、化粧品に使用が認められている代表的な防腐剤です。</a:t>
            </a:r>
            <a:endParaRPr sz="1000">
              <a:solidFill>
                <a:schemeClr val="dk1"/>
              </a:solidFill>
              <a:latin typeface="Meiryo"/>
              <a:ea typeface="Meiryo"/>
              <a:cs typeface="Meiryo"/>
              <a:sym typeface="Meiryo"/>
            </a:endParaRPr>
          </a:p>
          <a:p>
            <a:pPr marL="0" marR="0" lvl="0" indent="0" algn="l" rtl="0">
              <a:spcBef>
                <a:spcPts val="0"/>
              </a:spcBef>
              <a:spcAft>
                <a:spcPts val="0"/>
              </a:spcAft>
              <a:buNone/>
            </a:pPr>
            <a:endParaRPr sz="1050">
              <a:solidFill>
                <a:schemeClr val="dk1"/>
              </a:solidFill>
              <a:latin typeface="Meiryo"/>
              <a:ea typeface="Meiryo"/>
              <a:cs typeface="Meiryo"/>
              <a:sym typeface="Meiryo"/>
            </a:endParaRPr>
          </a:p>
          <a:p>
            <a:pPr marL="0" marR="0" lvl="0" indent="0" algn="l" rtl="0">
              <a:spcBef>
                <a:spcPts val="0"/>
              </a:spcBef>
              <a:spcAft>
                <a:spcPts val="0"/>
              </a:spcAft>
              <a:buNone/>
            </a:pPr>
            <a:r>
              <a:rPr lang="ja-JP" sz="900" b="1">
                <a:solidFill>
                  <a:schemeClr val="dk1"/>
                </a:solidFill>
                <a:latin typeface="Meiryo"/>
                <a:ea typeface="Meiryo"/>
                <a:cs typeface="Meiryo"/>
                <a:sym typeface="Meiryo"/>
              </a:rPr>
              <a:t>【主な防腐剤成分】</a:t>
            </a:r>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パラベン類（Parabens）</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・メチルパラベン（Methylparaben）</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・エチルパラベン（Ethylparaben）</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・プロピルパラベン（Propylparaben）</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・ブチルパラベン（Butylparaben）</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・イソブチルパラベン（Isobutylparaben）</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フェノキシエタノール（Phenoxyethanol）</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ソルビン酸（Sorbic Acid）およびその塩類</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・ソルビン酸カリウム（Potassium Sorbate）</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安息香酸（Benzoic Acid）およびその塩類</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・安息香酸ナトリウム（Sodium Benzoate）</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サリチル酸（Salicylic Acid）およびその塩類</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クロルヘキシジン（Chlorhexidine）およびその塩類</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デヒドロ酢酸（Dehydroacetic Acid）およびその塩類　　　等</a:t>
            </a:r>
            <a:endParaRPr sz="900">
              <a:solidFill>
                <a:schemeClr val="dk1"/>
              </a:solidFill>
              <a:latin typeface="Meiryo"/>
              <a:ea typeface="Meiryo"/>
              <a:cs typeface="Meiryo"/>
              <a:sym typeface="Meiryo"/>
            </a:endParaRPr>
          </a:p>
          <a:p>
            <a:pPr marL="0" marR="0" lvl="0" indent="0" algn="l" rtl="0">
              <a:spcBef>
                <a:spcPts val="0"/>
              </a:spcBef>
              <a:spcAft>
                <a:spcPts val="0"/>
              </a:spcAft>
              <a:buNone/>
            </a:pP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防腐剤の使用には制限があり、各成分ごとに最大使用濃度が定められています。例えば、　パラベン類の使用濃度は通常、1％以下に制限されています。これらの成分は、化粧品の安全性を保つために必要不可欠ですが、過剰使用や長期間の使用による影響にも注意が必要です。</a:t>
            </a:r>
            <a:endParaRPr sz="900">
              <a:solidFill>
                <a:schemeClr val="dk1"/>
              </a:solidFill>
              <a:latin typeface="Meiryo"/>
              <a:ea typeface="Meiryo"/>
              <a:cs typeface="Meiryo"/>
              <a:sym typeface="Meiryo"/>
            </a:endParaRPr>
          </a:p>
          <a:p>
            <a:pPr marL="0" marR="0" lvl="0" indent="0" algn="l" rtl="0">
              <a:spcBef>
                <a:spcPts val="0"/>
              </a:spcBef>
              <a:spcAft>
                <a:spcPts val="0"/>
              </a:spcAft>
              <a:buNone/>
            </a:pPr>
            <a:endParaRPr sz="1000">
              <a:solidFill>
                <a:schemeClr val="dk1"/>
              </a:solidFill>
              <a:latin typeface="Meiryo"/>
              <a:ea typeface="Meiryo"/>
              <a:cs typeface="Meiryo"/>
              <a:sym typeface="Meiryo"/>
            </a:endParaRPr>
          </a:p>
          <a:p>
            <a:pPr marL="0" marR="0" lvl="0" indent="0" algn="l" rtl="0">
              <a:spcBef>
                <a:spcPts val="0"/>
              </a:spcBef>
              <a:spcAft>
                <a:spcPts val="0"/>
              </a:spcAft>
              <a:buNone/>
            </a:pPr>
            <a:r>
              <a:rPr lang="ja-JP" sz="1400" b="1">
                <a:solidFill>
                  <a:schemeClr val="dk1"/>
                </a:solidFill>
                <a:latin typeface="Meiryo"/>
                <a:ea typeface="Meiryo"/>
                <a:cs typeface="Meiryo"/>
                <a:sym typeface="Meiryo"/>
              </a:rPr>
              <a:t>■厚生労働省が認めている殺菌成分</a:t>
            </a:r>
            <a:endParaRPr sz="1400" b="1">
              <a:solidFill>
                <a:schemeClr val="dk1"/>
              </a:solidFill>
              <a:latin typeface="Meiryo"/>
              <a:ea typeface="Meiryo"/>
              <a:cs typeface="Meiryo"/>
              <a:sym typeface="Meiryo"/>
            </a:endParaRPr>
          </a:p>
          <a:p>
            <a:pPr marL="0" marR="0" lvl="0" indent="0" algn="l" rtl="0">
              <a:spcBef>
                <a:spcPts val="0"/>
              </a:spcBef>
              <a:spcAft>
                <a:spcPts val="0"/>
              </a:spcAft>
              <a:buNone/>
            </a:pPr>
            <a:r>
              <a:rPr lang="ja-JP" sz="1000">
                <a:solidFill>
                  <a:schemeClr val="dk1"/>
                </a:solidFill>
                <a:latin typeface="Meiryo"/>
                <a:ea typeface="Meiryo"/>
                <a:cs typeface="Meiryo"/>
                <a:sym typeface="Meiryo"/>
              </a:rPr>
              <a:t>　日本の厚生労働省が認めている殺菌成分には、化粧品や医薬部外品などに使用されるものがあり、それぞれ規制されています。以下は、代表的な殺菌成分の一部です。</a:t>
            </a:r>
            <a:endParaRPr sz="1000">
              <a:solidFill>
                <a:schemeClr val="dk1"/>
              </a:solidFill>
              <a:latin typeface="Meiryo"/>
              <a:ea typeface="Meiryo"/>
              <a:cs typeface="Meiryo"/>
              <a:sym typeface="Meiryo"/>
            </a:endParaRPr>
          </a:p>
          <a:p>
            <a:pPr marL="0" marR="0" lvl="0" indent="0" algn="l" rtl="0">
              <a:spcBef>
                <a:spcPts val="0"/>
              </a:spcBef>
              <a:spcAft>
                <a:spcPts val="0"/>
              </a:spcAft>
              <a:buNone/>
            </a:pPr>
            <a:endParaRPr sz="1050" b="1">
              <a:solidFill>
                <a:schemeClr val="dk1"/>
              </a:solidFill>
              <a:latin typeface="Meiryo"/>
              <a:ea typeface="Meiryo"/>
              <a:cs typeface="Meiryo"/>
              <a:sym typeface="Meiryo"/>
            </a:endParaRPr>
          </a:p>
          <a:p>
            <a:pPr marL="0" marR="0" lvl="0" indent="0" algn="l" rtl="0">
              <a:spcBef>
                <a:spcPts val="0"/>
              </a:spcBef>
              <a:spcAft>
                <a:spcPts val="0"/>
              </a:spcAft>
              <a:buNone/>
            </a:pPr>
            <a:r>
              <a:rPr lang="ja-JP" sz="900" b="1">
                <a:solidFill>
                  <a:schemeClr val="dk1"/>
                </a:solidFill>
                <a:latin typeface="Meiryo"/>
                <a:ea typeface="Meiryo"/>
                <a:cs typeface="Meiryo"/>
                <a:sym typeface="Meiryo"/>
              </a:rPr>
              <a:t>【主な殺菌成分】</a:t>
            </a:r>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クロルヘキシジン（Chlorhexidine）およびその塩類</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・クロルヘキシジングルコン酸塩（Chlorhexidine Gluconate）</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・クロルヘキシジン酢酸塩（Chlorhexidine Acetate）</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イソプロピルメチルフェノール（Isopropylmethylphenol）</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トリクロサン（Triclosan）</a:t>
            </a:r>
            <a:r>
              <a:rPr lang="ja-JP" sz="600">
                <a:solidFill>
                  <a:schemeClr val="dk1"/>
                </a:solidFill>
                <a:latin typeface="Meiryo"/>
                <a:ea typeface="Meiryo"/>
                <a:cs typeface="Meiryo"/>
                <a:sym typeface="Meiryo"/>
              </a:rPr>
              <a:t>一部の国では禁止されていますが、日本では一定の制限下で使用可能です。</a:t>
            </a:r>
            <a:endParaRPr sz="6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サリチル酸（Salicylic Acid）</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ベンゼトニウムクロリド（Benzethonium Chloride）</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ベンザルコニウムクロリド（Benzalkonium Chloride）</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フェノール類（Phenol Derivatives）</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・フェノール（Phenol）</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クロロフェネシン（Chlorphenesin）</a:t>
            </a: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ピロクトンオラミン（Piroctone Olamine）</a:t>
            </a:r>
            <a:r>
              <a:rPr lang="ja-JP" sz="600">
                <a:solidFill>
                  <a:schemeClr val="dk1"/>
                </a:solidFill>
                <a:latin typeface="Meiryo"/>
                <a:ea typeface="Meiryo"/>
                <a:cs typeface="Meiryo"/>
                <a:sym typeface="Meiryo"/>
              </a:rPr>
              <a:t>主にフケ防止シャンプーなどに使用。</a:t>
            </a:r>
            <a:endParaRPr sz="6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レゾルシノール（Resorcinol）</a:t>
            </a:r>
            <a:r>
              <a:rPr lang="ja-JP" sz="600">
                <a:solidFill>
                  <a:schemeClr val="dk1"/>
                </a:solidFill>
                <a:latin typeface="Meiryo"/>
                <a:ea typeface="Meiryo"/>
                <a:cs typeface="Meiryo"/>
                <a:sym typeface="Meiryo"/>
              </a:rPr>
              <a:t>抗菌・殺菌作用があり、皮膚治療に使用されることがあります。</a:t>
            </a:r>
            <a:endParaRPr sz="80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銀系成分</a:t>
            </a:r>
            <a:r>
              <a:rPr lang="ja-JP" sz="600">
                <a:solidFill>
                  <a:schemeClr val="dk1"/>
                </a:solidFill>
                <a:latin typeface="Meiryo"/>
                <a:ea typeface="Meiryo"/>
                <a:cs typeface="Meiryo"/>
                <a:sym typeface="Meiryo"/>
              </a:rPr>
              <a:t>硝酸銀（Silver Nitrate）や銀イオンなども抗菌成分として利用されることがあります。</a:t>
            </a:r>
            <a:endParaRPr sz="900">
              <a:solidFill>
                <a:schemeClr val="dk1"/>
              </a:solidFill>
              <a:latin typeface="Meiryo"/>
              <a:ea typeface="Meiryo"/>
              <a:cs typeface="Meiryo"/>
              <a:sym typeface="Meiryo"/>
            </a:endParaRPr>
          </a:p>
          <a:p>
            <a:pPr marL="0" marR="0" lvl="0" indent="0" algn="l" rtl="0">
              <a:spcBef>
                <a:spcPts val="0"/>
              </a:spcBef>
              <a:spcAft>
                <a:spcPts val="0"/>
              </a:spcAft>
              <a:buNone/>
            </a:pPr>
            <a:endParaRPr sz="1050">
              <a:solidFill>
                <a:schemeClr val="dk1"/>
              </a:solidFill>
              <a:latin typeface="Meiryo"/>
              <a:ea typeface="Meiryo"/>
              <a:cs typeface="Meiryo"/>
              <a:sym typeface="Meiryo"/>
            </a:endParaRPr>
          </a:p>
          <a:p>
            <a:pPr marL="0" marR="0" lvl="0" indent="0" algn="l" rtl="0">
              <a:spcBef>
                <a:spcPts val="0"/>
              </a:spcBef>
              <a:spcAft>
                <a:spcPts val="0"/>
              </a:spcAft>
              <a:buNone/>
            </a:pPr>
            <a:r>
              <a:rPr lang="ja-JP" sz="900">
                <a:solidFill>
                  <a:schemeClr val="dk1"/>
                </a:solidFill>
                <a:latin typeface="Meiryo"/>
                <a:ea typeface="Meiryo"/>
                <a:cs typeface="Meiryo"/>
                <a:sym typeface="Meiryo"/>
              </a:rPr>
              <a:t>　これらの殺菌成分も防腐剤と同様、使用濃度や用途が厳しく制限されており、特定の濃度以上での使用は禁止されています。たとえば、トリクロサンは一部の国では禁止されていますが、日本では制限された濃度で使用可能です。また、皮膚への刺激性やアレルギー反応を引き起こすリスクがあるため、製品の安全性評価が必要です。これらの殺菌成分は、化粧品や医薬部外品に使用される際に、厚生労働省の基準に従って許可されています。</a:t>
            </a:r>
            <a:endParaRPr sz="900">
              <a:solidFill>
                <a:schemeClr val="dk1"/>
              </a:solidFill>
              <a:latin typeface="Meiryo"/>
              <a:ea typeface="Meiryo"/>
              <a:cs typeface="Meiryo"/>
              <a:sym typeface="Meiryo"/>
            </a:endParaRPr>
          </a:p>
        </p:txBody>
      </p:sp>
      <p:sp>
        <p:nvSpPr>
          <p:cNvPr id="162" name="Google Shape;162;p7"/>
          <p:cNvSpPr/>
          <p:nvPr/>
        </p:nvSpPr>
        <p:spPr>
          <a:xfrm>
            <a:off x="122547" y="15544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皮膚トラブルの原因</a:t>
            </a:r>
            <a:endParaRPr/>
          </a:p>
        </p:txBody>
      </p:sp>
      <p:sp>
        <p:nvSpPr>
          <p:cNvPr id="163" name="Google Shape;163;p7"/>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-6-</a:t>
            </a:r>
            <a:endParaRPr sz="1400" b="1">
              <a:solidFill>
                <a:srgbClr val="757575"/>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855133" y="2760133"/>
            <a:ext cx="5215467" cy="5545667"/>
          </a:xfrm>
          <a:prstGeom prst="rect">
            <a:avLst/>
          </a:prstGeom>
          <a:noFill/>
          <a:ln w="1905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8"/>
          <p:cNvSpPr txBox="1"/>
          <p:nvPr/>
        </p:nvSpPr>
        <p:spPr>
          <a:xfrm>
            <a:off x="448145" y="715629"/>
            <a:ext cx="5897880" cy="1461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a:solidFill>
                  <a:schemeClr val="dk1"/>
                </a:solidFill>
                <a:latin typeface="Meiryo"/>
                <a:ea typeface="Meiryo"/>
                <a:cs typeface="Meiryo"/>
                <a:sym typeface="Meiryo"/>
              </a:rPr>
              <a:t>●</a:t>
            </a:r>
            <a:r>
              <a:rPr lang="ja-JP" sz="1600" b="1" u="sng">
                <a:solidFill>
                  <a:schemeClr val="dk1"/>
                </a:solidFill>
                <a:latin typeface="Meiryo"/>
                <a:ea typeface="Meiryo"/>
                <a:cs typeface="Meiryo"/>
                <a:sym typeface="Meiryo"/>
              </a:rPr>
              <a:t> 防腐剤・殺菌剤を使用しない</a:t>
            </a:r>
            <a:endParaRPr sz="1600" b="1" u="sng">
              <a:solidFill>
                <a:schemeClr val="dk1"/>
              </a:solidFill>
              <a:latin typeface="Meiryo"/>
              <a:ea typeface="Meiryo"/>
              <a:cs typeface="Meiryo"/>
              <a:sym typeface="Meiryo"/>
            </a:endParaRPr>
          </a:p>
          <a:p>
            <a:pPr marL="0" marR="0" lvl="0" indent="0" algn="l" rtl="0">
              <a:spcBef>
                <a:spcPts val="0"/>
              </a:spcBef>
              <a:spcAft>
                <a:spcPts val="0"/>
              </a:spcAft>
              <a:buNone/>
            </a:pPr>
            <a:r>
              <a:rPr lang="ja-JP" sz="700">
                <a:solidFill>
                  <a:schemeClr val="dk1"/>
                </a:solidFill>
                <a:latin typeface="Meiryo"/>
                <a:ea typeface="Meiryo"/>
                <a:cs typeface="Meiryo"/>
                <a:sym typeface="Meiryo"/>
              </a:rPr>
              <a:t>　</a:t>
            </a:r>
            <a:endParaRPr sz="7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スキンケア製品に、皮膚常在菌を殺し、肌トラブルを引き起こす防腐剤・殺菌剤を使用しないこと。これが健康な肌を維持することに繋がります。</a:t>
            </a:r>
            <a:endParaRPr sz="1100">
              <a:solidFill>
                <a:schemeClr val="dk1"/>
              </a:solidFill>
              <a:latin typeface="Meiryo"/>
              <a:ea typeface="Meiryo"/>
              <a:cs typeface="Meiryo"/>
              <a:sym typeface="Meiryo"/>
            </a:endParaRPr>
          </a:p>
          <a:p>
            <a:pPr marL="0" marR="0" lvl="0" indent="0" algn="l" rtl="0">
              <a:spcBef>
                <a:spcPts val="0"/>
              </a:spcBef>
              <a:spcAft>
                <a:spcPts val="0"/>
              </a:spcAft>
              <a:buNone/>
            </a:pPr>
            <a:endParaRPr sz="1100">
              <a:solidFill>
                <a:schemeClr val="dk1"/>
              </a:solidFill>
              <a:latin typeface="Meiryo"/>
              <a:ea typeface="Meiryo"/>
              <a:cs typeface="Meiryo"/>
              <a:sym typeface="Meiryo"/>
            </a:endParaRPr>
          </a:p>
          <a:p>
            <a:pPr marL="0" marR="0" lvl="0" indent="0" algn="l" rtl="0">
              <a:spcBef>
                <a:spcPts val="0"/>
              </a:spcBef>
              <a:spcAft>
                <a:spcPts val="0"/>
              </a:spcAft>
              <a:buNone/>
            </a:pPr>
            <a:r>
              <a:rPr lang="ja-JP" sz="1100">
                <a:solidFill>
                  <a:schemeClr val="dk1"/>
                </a:solidFill>
                <a:latin typeface="Meiryo"/>
                <a:ea typeface="Meiryo"/>
                <a:cs typeface="Meiryo"/>
                <a:sym typeface="Meiryo"/>
              </a:rPr>
              <a:t>　ジョイ・クルは、“肌トラブルに悩まない歓び溢れる社会の実現”をミッションに掲げ、</a:t>
            </a:r>
            <a:r>
              <a:rPr lang="ja-JP" sz="1100" b="1" u="sng">
                <a:solidFill>
                  <a:schemeClr val="dk1"/>
                </a:solidFill>
                <a:latin typeface="Meiryo"/>
                <a:ea typeface="Meiryo"/>
                <a:cs typeface="Meiryo"/>
                <a:sym typeface="Meiryo"/>
              </a:rPr>
              <a:t>防腐剤・殺菌剤を使用しない新技術</a:t>
            </a:r>
            <a:r>
              <a:rPr lang="ja-JP" sz="1100">
                <a:solidFill>
                  <a:schemeClr val="dk1"/>
                </a:solidFill>
                <a:latin typeface="Meiryo"/>
                <a:ea typeface="Meiryo"/>
                <a:cs typeface="Meiryo"/>
                <a:sym typeface="Meiryo"/>
              </a:rPr>
              <a:t>をスキンケア製品に関連する多くの企業に提供することにより、『皮膚常在菌を守り、ストレスのない肌環境の実現』を目指しています。</a:t>
            </a:r>
            <a:endParaRPr sz="1100">
              <a:solidFill>
                <a:schemeClr val="dk1"/>
              </a:solidFill>
              <a:latin typeface="Meiryo"/>
              <a:ea typeface="Meiryo"/>
              <a:cs typeface="Meiryo"/>
              <a:sym typeface="Meiryo"/>
            </a:endParaRPr>
          </a:p>
        </p:txBody>
      </p:sp>
      <p:sp>
        <p:nvSpPr>
          <p:cNvPr id="170" name="Google Shape;170;p8"/>
          <p:cNvSpPr/>
          <p:nvPr/>
        </p:nvSpPr>
        <p:spPr>
          <a:xfrm>
            <a:off x="120191" y="168298"/>
            <a:ext cx="6617617" cy="393192"/>
          </a:xfrm>
          <a:prstGeom prst="rect">
            <a:avLst/>
          </a:prstGeom>
          <a:gradFill>
            <a:gsLst>
              <a:gs pos="0">
                <a:schemeClr val="dk1"/>
              </a:gs>
              <a:gs pos="42000">
                <a:schemeClr val="lt1"/>
              </a:gs>
              <a:gs pos="83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ja-JP" sz="1800" b="1">
                <a:solidFill>
                  <a:schemeClr val="dk1"/>
                </a:solidFill>
                <a:latin typeface="Meiryo"/>
                <a:ea typeface="Meiryo"/>
                <a:cs typeface="Meiryo"/>
                <a:sym typeface="Meiryo"/>
              </a:rPr>
              <a:t>健康な肌を維持するための解決策</a:t>
            </a:r>
            <a:endParaRPr/>
          </a:p>
        </p:txBody>
      </p:sp>
      <p:pic>
        <p:nvPicPr>
          <p:cNvPr id="171" name="Google Shape;171;p8"/>
          <p:cNvPicPr preferRelativeResize="0"/>
          <p:nvPr/>
        </p:nvPicPr>
        <p:blipFill rotWithShape="1">
          <a:blip r:embed="rId3">
            <a:alphaModFix/>
          </a:blip>
          <a:srcRect/>
          <a:stretch/>
        </p:blipFill>
        <p:spPr>
          <a:xfrm>
            <a:off x="496579" y="6113072"/>
            <a:ext cx="1394206" cy="1394206"/>
          </a:xfrm>
          <a:prstGeom prst="rect">
            <a:avLst/>
          </a:prstGeom>
          <a:noFill/>
          <a:ln>
            <a:noFill/>
          </a:ln>
        </p:spPr>
      </p:pic>
      <p:sp>
        <p:nvSpPr>
          <p:cNvPr id="172" name="Google Shape;172;p8"/>
          <p:cNvSpPr/>
          <p:nvPr/>
        </p:nvSpPr>
        <p:spPr>
          <a:xfrm flipH="1">
            <a:off x="3698192" y="2654032"/>
            <a:ext cx="1885911" cy="181487"/>
          </a:xfrm>
          <a:prstGeom prst="homePlate">
            <a:avLst>
              <a:gd name="adj" fmla="val 50000"/>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b="1">
                <a:solidFill>
                  <a:schemeClr val="lt1"/>
                </a:solidFill>
                <a:latin typeface="Meiryo"/>
                <a:ea typeface="Meiryo"/>
                <a:cs typeface="Meiryo"/>
                <a:sym typeface="Meiryo"/>
              </a:rPr>
              <a:t>これからのスキンケア</a:t>
            </a:r>
            <a:endParaRPr/>
          </a:p>
        </p:txBody>
      </p:sp>
      <p:sp>
        <p:nvSpPr>
          <p:cNvPr id="173" name="Google Shape;173;p8"/>
          <p:cNvSpPr/>
          <p:nvPr/>
        </p:nvSpPr>
        <p:spPr>
          <a:xfrm>
            <a:off x="3087971" y="2654032"/>
            <a:ext cx="624262" cy="2682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chemeClr val="dk1"/>
                </a:solidFill>
                <a:latin typeface="Meiryo"/>
                <a:ea typeface="Meiryo"/>
                <a:cs typeface="Meiryo"/>
                <a:sym typeface="Meiryo"/>
              </a:rPr>
              <a:t>現在</a:t>
            </a:r>
            <a:endParaRPr/>
          </a:p>
        </p:txBody>
      </p:sp>
      <p:sp>
        <p:nvSpPr>
          <p:cNvPr id="174" name="Google Shape;174;p8"/>
          <p:cNvSpPr/>
          <p:nvPr/>
        </p:nvSpPr>
        <p:spPr>
          <a:xfrm>
            <a:off x="5253609" y="5759777"/>
            <a:ext cx="245886" cy="471341"/>
          </a:xfrm>
          <a:custGeom>
            <a:avLst/>
            <a:gdLst/>
            <a:ahLst/>
            <a:cxnLst/>
            <a:rect l="l" t="t" r="r" b="b"/>
            <a:pathLst>
              <a:path w="245886" h="471341" extrusionOk="0">
                <a:moveTo>
                  <a:pt x="0" y="471341"/>
                </a:moveTo>
                <a:cubicBezTo>
                  <a:pt x="12829" y="463278"/>
                  <a:pt x="29717" y="462284"/>
                  <a:pt x="47134" y="452487"/>
                </a:cubicBezTo>
                <a:cubicBezTo>
                  <a:pt x="148215" y="404069"/>
                  <a:pt x="33056" y="426296"/>
                  <a:pt x="150829" y="377072"/>
                </a:cubicBezTo>
                <a:cubicBezTo>
                  <a:pt x="166459" y="370279"/>
                  <a:pt x="188200" y="366360"/>
                  <a:pt x="207390" y="358219"/>
                </a:cubicBezTo>
                <a:cubicBezTo>
                  <a:pt x="214542" y="344405"/>
                  <a:pt x="231745" y="336047"/>
                  <a:pt x="235670" y="320512"/>
                </a:cubicBezTo>
                <a:cubicBezTo>
                  <a:pt x="258693" y="279139"/>
                  <a:pt x="242970" y="193271"/>
                  <a:pt x="235670" y="169683"/>
                </a:cubicBezTo>
                <a:cubicBezTo>
                  <a:pt x="232939" y="159616"/>
                  <a:pt x="226896" y="152518"/>
                  <a:pt x="226244" y="141402"/>
                </a:cubicBezTo>
                <a:cubicBezTo>
                  <a:pt x="206305" y="45830"/>
                  <a:pt x="224955" y="120053"/>
                  <a:pt x="197963" y="47134"/>
                </a:cubicBezTo>
                <a:cubicBezTo>
                  <a:pt x="223838" y="1982"/>
                  <a:pt x="208029" y="14963"/>
                  <a:pt x="245097" y="0"/>
                </a:cubicBezTo>
              </a:path>
            </a:pathLst>
          </a:cu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8"/>
          <p:cNvSpPr/>
          <p:nvPr/>
        </p:nvSpPr>
        <p:spPr>
          <a:xfrm>
            <a:off x="5112207" y="6022583"/>
            <a:ext cx="387288" cy="471341"/>
          </a:xfrm>
          <a:prstGeom prst="irregularSeal1">
            <a:avLst/>
          </a:prstGeom>
          <a:solidFill>
            <a:srgbClr val="FFFF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6" name="Google Shape;176;p8"/>
          <p:cNvPicPr preferRelativeResize="0"/>
          <p:nvPr/>
        </p:nvPicPr>
        <p:blipFill rotWithShape="1">
          <a:blip r:embed="rId4">
            <a:alphaModFix/>
          </a:blip>
          <a:srcRect/>
          <a:stretch/>
        </p:blipFill>
        <p:spPr>
          <a:xfrm>
            <a:off x="1323330" y="2888057"/>
            <a:ext cx="4495233" cy="5272467"/>
          </a:xfrm>
          <a:prstGeom prst="rect">
            <a:avLst/>
          </a:prstGeom>
          <a:noFill/>
          <a:ln>
            <a:noFill/>
          </a:ln>
        </p:spPr>
      </p:pic>
      <p:pic>
        <p:nvPicPr>
          <p:cNvPr id="177" name="Google Shape;177;p8"/>
          <p:cNvPicPr preferRelativeResize="0"/>
          <p:nvPr/>
        </p:nvPicPr>
        <p:blipFill rotWithShape="1">
          <a:blip r:embed="rId5">
            <a:alphaModFix/>
          </a:blip>
          <a:srcRect/>
          <a:stretch/>
        </p:blipFill>
        <p:spPr>
          <a:xfrm>
            <a:off x="5392477" y="4952696"/>
            <a:ext cx="1163130" cy="1163130"/>
          </a:xfrm>
          <a:prstGeom prst="rect">
            <a:avLst/>
          </a:prstGeom>
          <a:noFill/>
          <a:ln>
            <a:noFill/>
          </a:ln>
        </p:spPr>
      </p:pic>
      <p:sp>
        <p:nvSpPr>
          <p:cNvPr id="178" name="Google Shape;178;p8"/>
          <p:cNvSpPr txBox="1"/>
          <p:nvPr/>
        </p:nvSpPr>
        <p:spPr>
          <a:xfrm>
            <a:off x="2690813" y="8858250"/>
            <a:ext cx="1543050" cy="2857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1">
                <a:solidFill>
                  <a:srgbClr val="757575"/>
                </a:solidFill>
                <a:latin typeface="Meiryo"/>
                <a:ea typeface="Meiryo"/>
                <a:cs typeface="Meiryo"/>
                <a:sym typeface="Meiryo"/>
              </a:rPr>
              <a:t>-7-</a:t>
            </a:r>
            <a:endParaRPr sz="1400" b="1">
              <a:solidFill>
                <a:srgbClr val="757575"/>
              </a:solidFill>
              <a:latin typeface="Meiryo"/>
              <a:ea typeface="Meiryo"/>
              <a:cs typeface="Meiryo"/>
              <a:sym typeface="Meiryo"/>
            </a:endParaRPr>
          </a:p>
        </p:txBody>
      </p:sp>
      <p:sp>
        <p:nvSpPr>
          <p:cNvPr id="179" name="Google Shape;179;p8"/>
          <p:cNvSpPr/>
          <p:nvPr/>
        </p:nvSpPr>
        <p:spPr>
          <a:xfrm>
            <a:off x="1246845" y="2660040"/>
            <a:ext cx="1853826" cy="181487"/>
          </a:xfrm>
          <a:prstGeom prst="homePlate">
            <a:avLst>
              <a:gd name="adj" fmla="val 50000"/>
            </a:avLst>
          </a:prstGeom>
          <a:solidFill>
            <a:schemeClr val="lt1"/>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50" b="1">
                <a:solidFill>
                  <a:schemeClr val="dk1"/>
                </a:solidFill>
                <a:latin typeface="Meiryo"/>
                <a:ea typeface="Meiryo"/>
                <a:cs typeface="Meiryo"/>
                <a:sym typeface="Meiryo"/>
              </a:rPr>
              <a:t>従来のスキンケア</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p:nvPr/>
        </p:nvSpPr>
        <p:spPr>
          <a:xfrm>
            <a:off x="440267" y="2816352"/>
            <a:ext cx="5994400" cy="2313432"/>
          </a:xfrm>
          <a:prstGeom prst="roundRect">
            <a:avLst>
              <a:gd name="adj" fmla="val 9157"/>
            </a:avLst>
          </a:prstGeom>
          <a:gradFill>
            <a:gsLst>
              <a:gs pos="0">
                <a:srgbClr val="EFF7FC"/>
              </a:gs>
              <a:gs pos="29000">
                <a:srgbClr val="EFF7FC"/>
              </a:gs>
              <a:gs pos="74000">
                <a:srgbClr val="BFBFBF"/>
              </a:gs>
              <a:gs pos="83000">
                <a:srgbClr val="7F7F7F"/>
              </a:gs>
              <a:gs pos="100000">
                <a:srgbClr val="A1D6F0"/>
              </a:gs>
            </a:gsLst>
            <a:lin ang="5400000" scaled="0"/>
          </a:gra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85" name="Google Shape;185;p9"/>
          <p:cNvPicPr preferRelativeResize="0"/>
          <p:nvPr/>
        </p:nvPicPr>
        <p:blipFill rotWithShape="1">
          <a:blip r:embed="rId3">
            <a:alphaModFix/>
          </a:blip>
          <a:srcRect l="34346" t="3020" r="33920" b="3019"/>
          <a:stretch/>
        </p:blipFill>
        <p:spPr>
          <a:xfrm>
            <a:off x="4040812" y="3034055"/>
            <a:ext cx="2028773" cy="2015485"/>
          </a:xfrm>
          <a:prstGeom prst="rect">
            <a:avLst/>
          </a:prstGeom>
          <a:noFill/>
          <a:ln>
            <a:noFill/>
          </a:ln>
        </p:spPr>
      </p:pic>
      <p:pic>
        <p:nvPicPr>
          <p:cNvPr id="186" name="Google Shape;186;p9"/>
          <p:cNvPicPr preferRelativeResize="0"/>
          <p:nvPr/>
        </p:nvPicPr>
        <p:blipFill rotWithShape="1">
          <a:blip r:embed="rId4">
            <a:alphaModFix/>
          </a:blip>
          <a:srcRect l="1046" t="3020" r="67219" b="3019"/>
          <a:stretch/>
        </p:blipFill>
        <p:spPr>
          <a:xfrm>
            <a:off x="819238" y="2976265"/>
            <a:ext cx="2028773" cy="2015485"/>
          </a:xfrm>
          <a:prstGeom prst="rect">
            <a:avLst/>
          </a:prstGeom>
          <a:noFill/>
          <a:ln>
            <a:noFill/>
          </a:ln>
        </p:spPr>
      </p:pic>
      <p:sp>
        <p:nvSpPr>
          <p:cNvPr id="187" name="Google Shape;187;p9"/>
          <p:cNvSpPr txBox="1"/>
          <p:nvPr/>
        </p:nvSpPr>
        <p:spPr>
          <a:xfrm>
            <a:off x="2163233" y="5404004"/>
            <a:ext cx="253153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400">
                <a:solidFill>
                  <a:schemeClr val="dk1"/>
                </a:solidFill>
                <a:latin typeface="Meiryo"/>
                <a:ea typeface="Meiryo"/>
                <a:cs typeface="Meiryo"/>
                <a:sym typeface="Meiryo"/>
              </a:rPr>
              <a:t>防腐剤無添加でも腐敗しない</a:t>
            </a:r>
            <a:endParaRPr/>
          </a:p>
        </p:txBody>
      </p:sp>
      <p:sp>
        <p:nvSpPr>
          <p:cNvPr id="188" name="Google Shape;188;p9"/>
          <p:cNvSpPr txBox="1"/>
          <p:nvPr/>
        </p:nvSpPr>
        <p:spPr>
          <a:xfrm>
            <a:off x="1570620" y="5711781"/>
            <a:ext cx="371675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a:solidFill>
                  <a:schemeClr val="dk1"/>
                </a:solidFill>
                <a:latin typeface="Meiryo"/>
                <a:ea typeface="Meiryo"/>
                <a:cs typeface="Meiryo"/>
                <a:sym typeface="Meiryo"/>
              </a:rPr>
              <a:t>殺菌せずに病原菌の感染を抑える</a:t>
            </a:r>
            <a:endParaRPr/>
          </a:p>
        </p:txBody>
      </p:sp>
      <p:sp>
        <p:nvSpPr>
          <p:cNvPr id="189" name="Google Shape;189;p9"/>
          <p:cNvSpPr/>
          <p:nvPr/>
        </p:nvSpPr>
        <p:spPr>
          <a:xfrm>
            <a:off x="440267" y="2816351"/>
            <a:ext cx="5977466" cy="2313432"/>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b="1" u="sng">
                <a:solidFill>
                  <a:schemeClr val="dk1"/>
                </a:solidFill>
                <a:latin typeface="Meiryo"/>
                <a:ea typeface="Meiryo"/>
                <a:cs typeface="Meiryo"/>
                <a:sym typeface="Meiryo"/>
              </a:rPr>
              <a:t>防腐剤・殺菌剤を使用しない</a:t>
            </a:r>
            <a:endParaRPr sz="2400" b="1" u="sng">
              <a:solidFill>
                <a:schemeClr val="dk1"/>
              </a:solidFill>
              <a:latin typeface="Meiryo"/>
              <a:ea typeface="Meiryo"/>
              <a:cs typeface="Meiryo"/>
              <a:sym typeface="Meiryo"/>
            </a:endParaRPr>
          </a:p>
          <a:p>
            <a:pPr marL="0" marR="0" lvl="0" indent="0" algn="ctr" rtl="0">
              <a:spcBef>
                <a:spcPts val="0"/>
              </a:spcBef>
              <a:spcAft>
                <a:spcPts val="0"/>
              </a:spcAft>
              <a:buNone/>
            </a:pPr>
            <a:r>
              <a:rPr lang="ja-JP" sz="2400" b="1" u="sng">
                <a:solidFill>
                  <a:schemeClr val="dk1"/>
                </a:solidFill>
                <a:latin typeface="Meiryo"/>
                <a:ea typeface="Meiryo"/>
                <a:cs typeface="Meiryo"/>
                <a:sym typeface="Meiryo"/>
              </a:rPr>
              <a:t>ジョイ・クルの新技術</a:t>
            </a:r>
            <a:endParaRPr sz="2400" b="1" u="sng">
              <a:solidFill>
                <a:schemeClr val="dk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2571</TotalTime>
  <Words>5070</Words>
  <Application>Microsoft Office PowerPoint</Application>
  <PresentationFormat>画面に合わせる (4:3)</PresentationFormat>
  <Paragraphs>509</Paragraphs>
  <Slides>17</Slides>
  <Notes>17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Play</vt:lpstr>
      <vt:lpstr>Noto Sans Symbols</vt:lpstr>
      <vt:lpstr>Arial</vt:lpstr>
      <vt:lpstr>メイリオ</vt:lpstr>
      <vt:lpstr>メイリオ</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多岐子 熊野</dc:creator>
  <cp:lastModifiedBy>宮崎 孔志</cp:lastModifiedBy>
  <cp:revision>6</cp:revision>
  <dcterms:created xsi:type="dcterms:W3CDTF">2024-09-05T02:34:35Z</dcterms:created>
  <dcterms:modified xsi:type="dcterms:W3CDTF">2024-11-12T03:53:26Z</dcterms:modified>
</cp:coreProperties>
</file>